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778" r:id="rId2"/>
  </p:sldMasterIdLst>
  <p:notesMasterIdLst>
    <p:notesMasterId r:id="rId27"/>
  </p:notesMasterIdLst>
  <p:sldIdLst>
    <p:sldId id="256" r:id="rId3"/>
    <p:sldId id="362" r:id="rId4"/>
    <p:sldId id="363" r:id="rId5"/>
    <p:sldId id="364" r:id="rId6"/>
    <p:sldId id="365" r:id="rId7"/>
    <p:sldId id="366" r:id="rId8"/>
    <p:sldId id="367" r:id="rId9"/>
    <p:sldId id="368" r:id="rId10"/>
    <p:sldId id="369" r:id="rId11"/>
    <p:sldId id="370" r:id="rId12"/>
    <p:sldId id="343" r:id="rId13"/>
    <p:sldId id="342" r:id="rId14"/>
    <p:sldId id="354" r:id="rId15"/>
    <p:sldId id="371" r:id="rId16"/>
    <p:sldId id="344" r:id="rId17"/>
    <p:sldId id="345" r:id="rId18"/>
    <p:sldId id="372" r:id="rId19"/>
    <p:sldId id="373" r:id="rId20"/>
    <p:sldId id="374" r:id="rId21"/>
    <p:sldId id="358" r:id="rId22"/>
    <p:sldId id="376" r:id="rId23"/>
    <p:sldId id="361" r:id="rId24"/>
    <p:sldId id="375" r:id="rId25"/>
    <p:sldId id="273" r:id="rId26"/>
  </p:sldIdLst>
  <p:sldSz cx="9144000" cy="5143500" type="screen16x9"/>
  <p:notesSz cx="6858000" cy="9144000"/>
  <p:defaultTextStyle>
    <a:defPPr>
      <a:defRPr lang="ru-RU"/>
    </a:defPPr>
    <a:lvl1pPr marL="0" algn="l" defTabSz="815317" rtl="0" eaLnBrk="1" latinLnBrk="0" hangingPunct="1">
      <a:defRPr sz="1600" kern="1200">
        <a:solidFill>
          <a:schemeClr val="tx1"/>
        </a:solidFill>
        <a:latin typeface="+mn-lt"/>
        <a:ea typeface="+mn-ea"/>
        <a:cs typeface="+mn-cs"/>
      </a:defRPr>
    </a:lvl1pPr>
    <a:lvl2pPr marL="407659" algn="l" defTabSz="815317" rtl="0" eaLnBrk="1" latinLnBrk="0" hangingPunct="1">
      <a:defRPr sz="1600" kern="1200">
        <a:solidFill>
          <a:schemeClr val="tx1"/>
        </a:solidFill>
        <a:latin typeface="+mn-lt"/>
        <a:ea typeface="+mn-ea"/>
        <a:cs typeface="+mn-cs"/>
      </a:defRPr>
    </a:lvl2pPr>
    <a:lvl3pPr marL="815317" algn="l" defTabSz="815317" rtl="0" eaLnBrk="1" latinLnBrk="0" hangingPunct="1">
      <a:defRPr sz="1600" kern="1200">
        <a:solidFill>
          <a:schemeClr val="tx1"/>
        </a:solidFill>
        <a:latin typeface="+mn-lt"/>
        <a:ea typeface="+mn-ea"/>
        <a:cs typeface="+mn-cs"/>
      </a:defRPr>
    </a:lvl3pPr>
    <a:lvl4pPr marL="1222971" algn="l" defTabSz="815317" rtl="0" eaLnBrk="1" latinLnBrk="0" hangingPunct="1">
      <a:defRPr sz="1600" kern="1200">
        <a:solidFill>
          <a:schemeClr val="tx1"/>
        </a:solidFill>
        <a:latin typeface="+mn-lt"/>
        <a:ea typeface="+mn-ea"/>
        <a:cs typeface="+mn-cs"/>
      </a:defRPr>
    </a:lvl4pPr>
    <a:lvl5pPr marL="1630631" algn="l" defTabSz="815317" rtl="0" eaLnBrk="1" latinLnBrk="0" hangingPunct="1">
      <a:defRPr sz="1600" kern="1200">
        <a:solidFill>
          <a:schemeClr val="tx1"/>
        </a:solidFill>
        <a:latin typeface="+mn-lt"/>
        <a:ea typeface="+mn-ea"/>
        <a:cs typeface="+mn-cs"/>
      </a:defRPr>
    </a:lvl5pPr>
    <a:lvl6pPr marL="2038290" algn="l" defTabSz="815317" rtl="0" eaLnBrk="1" latinLnBrk="0" hangingPunct="1">
      <a:defRPr sz="1600" kern="1200">
        <a:solidFill>
          <a:schemeClr val="tx1"/>
        </a:solidFill>
        <a:latin typeface="+mn-lt"/>
        <a:ea typeface="+mn-ea"/>
        <a:cs typeface="+mn-cs"/>
      </a:defRPr>
    </a:lvl6pPr>
    <a:lvl7pPr marL="2445947" algn="l" defTabSz="815317" rtl="0" eaLnBrk="1" latinLnBrk="0" hangingPunct="1">
      <a:defRPr sz="1600" kern="1200">
        <a:solidFill>
          <a:schemeClr val="tx1"/>
        </a:solidFill>
        <a:latin typeface="+mn-lt"/>
        <a:ea typeface="+mn-ea"/>
        <a:cs typeface="+mn-cs"/>
      </a:defRPr>
    </a:lvl7pPr>
    <a:lvl8pPr marL="2853603" algn="l" defTabSz="815317" rtl="0" eaLnBrk="1" latinLnBrk="0" hangingPunct="1">
      <a:defRPr sz="1600" kern="1200">
        <a:solidFill>
          <a:schemeClr val="tx1"/>
        </a:solidFill>
        <a:latin typeface="+mn-lt"/>
        <a:ea typeface="+mn-ea"/>
        <a:cs typeface="+mn-cs"/>
      </a:defRPr>
    </a:lvl8pPr>
    <a:lvl9pPr marL="3261263" algn="l" defTabSz="815317" rtl="0" eaLnBrk="1" latinLnBrk="0" hangingPunct="1">
      <a:defRPr sz="1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AA9"/>
    <a:srgbClr val="504F53"/>
    <a:srgbClr val="8D8C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94660"/>
  </p:normalViewPr>
  <p:slideViewPr>
    <p:cSldViewPr showGuides="1">
      <p:cViewPr>
        <p:scale>
          <a:sx n="86" d="100"/>
          <a:sy n="86" d="100"/>
        </p:scale>
        <p:origin x="-1494" y="-576"/>
      </p:cViewPr>
      <p:guideLst>
        <p:guide orient="horz" pos="1620"/>
        <p:guide orient="horz" pos="2968"/>
        <p:guide orient="horz" pos="352"/>
        <p:guide orient="horz" pos="948"/>
        <p:guide pos="2880"/>
        <p:guide pos="385"/>
        <p:guide pos="1565"/>
        <p:guide pos="5193"/>
        <p:guide pos="406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B2CB9A-35A0-44DF-9563-3B4294FF58F5}" type="datetimeFigureOut">
              <a:rPr lang="ru-RU" smtClean="0"/>
              <a:pPr/>
              <a:t>10.02.2021</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CAF5B9-CC1E-4A3E-B04F-728BB30B0B5D}" type="slidenum">
              <a:rPr lang="ru-RU" smtClean="0"/>
              <a:pPr/>
              <a:t>‹#›</a:t>
            </a:fld>
            <a:endParaRPr lang="ru-RU"/>
          </a:p>
        </p:txBody>
      </p:sp>
    </p:spTree>
    <p:extLst>
      <p:ext uri="{BB962C8B-B14F-4D97-AF65-F5344CB8AC3E}">
        <p14:creationId xmlns:p14="http://schemas.microsoft.com/office/powerpoint/2010/main" val="824088036"/>
      </p:ext>
    </p:extLst>
  </p:cSld>
  <p:clrMap bg1="lt1" tx1="dk1" bg2="lt2" tx2="dk2" accent1="accent1" accent2="accent2" accent3="accent3" accent4="accent4" accent5="accent5" accent6="accent6" hlink="hlink" folHlink="folHlink"/>
  <p:notesStyle>
    <a:lvl1pPr marL="0" algn="l" defTabSz="815317" rtl="0" eaLnBrk="1" latinLnBrk="0" hangingPunct="1">
      <a:defRPr sz="1100" kern="1200">
        <a:solidFill>
          <a:schemeClr val="tx1"/>
        </a:solidFill>
        <a:latin typeface="+mn-lt"/>
        <a:ea typeface="+mn-ea"/>
        <a:cs typeface="+mn-cs"/>
      </a:defRPr>
    </a:lvl1pPr>
    <a:lvl2pPr marL="407659" algn="l" defTabSz="815317" rtl="0" eaLnBrk="1" latinLnBrk="0" hangingPunct="1">
      <a:defRPr sz="1100" kern="1200">
        <a:solidFill>
          <a:schemeClr val="tx1"/>
        </a:solidFill>
        <a:latin typeface="+mn-lt"/>
        <a:ea typeface="+mn-ea"/>
        <a:cs typeface="+mn-cs"/>
      </a:defRPr>
    </a:lvl2pPr>
    <a:lvl3pPr marL="815317" algn="l" defTabSz="815317" rtl="0" eaLnBrk="1" latinLnBrk="0" hangingPunct="1">
      <a:defRPr sz="1100" kern="1200">
        <a:solidFill>
          <a:schemeClr val="tx1"/>
        </a:solidFill>
        <a:latin typeface="+mn-lt"/>
        <a:ea typeface="+mn-ea"/>
        <a:cs typeface="+mn-cs"/>
      </a:defRPr>
    </a:lvl3pPr>
    <a:lvl4pPr marL="1222971" algn="l" defTabSz="815317" rtl="0" eaLnBrk="1" latinLnBrk="0" hangingPunct="1">
      <a:defRPr sz="1100" kern="1200">
        <a:solidFill>
          <a:schemeClr val="tx1"/>
        </a:solidFill>
        <a:latin typeface="+mn-lt"/>
        <a:ea typeface="+mn-ea"/>
        <a:cs typeface="+mn-cs"/>
      </a:defRPr>
    </a:lvl4pPr>
    <a:lvl5pPr marL="1630631" algn="l" defTabSz="815317" rtl="0" eaLnBrk="1" latinLnBrk="0" hangingPunct="1">
      <a:defRPr sz="1100" kern="1200">
        <a:solidFill>
          <a:schemeClr val="tx1"/>
        </a:solidFill>
        <a:latin typeface="+mn-lt"/>
        <a:ea typeface="+mn-ea"/>
        <a:cs typeface="+mn-cs"/>
      </a:defRPr>
    </a:lvl5pPr>
    <a:lvl6pPr marL="2038290" algn="l" defTabSz="815317" rtl="0" eaLnBrk="1" latinLnBrk="0" hangingPunct="1">
      <a:defRPr sz="1100" kern="1200">
        <a:solidFill>
          <a:schemeClr val="tx1"/>
        </a:solidFill>
        <a:latin typeface="+mn-lt"/>
        <a:ea typeface="+mn-ea"/>
        <a:cs typeface="+mn-cs"/>
      </a:defRPr>
    </a:lvl6pPr>
    <a:lvl7pPr marL="2445947" algn="l" defTabSz="815317" rtl="0" eaLnBrk="1" latinLnBrk="0" hangingPunct="1">
      <a:defRPr sz="1100" kern="1200">
        <a:solidFill>
          <a:schemeClr val="tx1"/>
        </a:solidFill>
        <a:latin typeface="+mn-lt"/>
        <a:ea typeface="+mn-ea"/>
        <a:cs typeface="+mn-cs"/>
      </a:defRPr>
    </a:lvl7pPr>
    <a:lvl8pPr marL="2853603" algn="l" defTabSz="815317" rtl="0" eaLnBrk="1" latinLnBrk="0" hangingPunct="1">
      <a:defRPr sz="1100" kern="1200">
        <a:solidFill>
          <a:schemeClr val="tx1"/>
        </a:solidFill>
        <a:latin typeface="+mn-lt"/>
        <a:ea typeface="+mn-ea"/>
        <a:cs typeface="+mn-cs"/>
      </a:defRPr>
    </a:lvl8pPr>
    <a:lvl9pPr marL="3261263" algn="l" defTabSz="815317" rtl="0" eaLnBrk="1" latinLnBrk="0" hangingPunct="1">
      <a:defRPr sz="11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6" name="Picture 2" descr="Z:\Projects\Текущие\Проектная\FNS_2012\_БРЭНДБУК\out\PPT\3_1_present_16.9-01.png"/>
          <p:cNvPicPr>
            <a:picLocks noChangeAspect="1" noChangeArrowheads="1"/>
          </p:cNvPicPr>
          <p:nvPr userDrawn="1"/>
        </p:nvPicPr>
        <p:blipFill>
          <a:blip r:embed="rId2" cstate="print"/>
          <a:stretch>
            <a:fillRect/>
          </a:stretch>
        </p:blipFill>
        <p:spPr bwMode="auto">
          <a:xfrm>
            <a:off x="0" y="1169"/>
            <a:ext cx="9144000" cy="5142895"/>
          </a:xfrm>
          <a:prstGeom prst="rect">
            <a:avLst/>
          </a:prstGeom>
          <a:noFill/>
        </p:spPr>
      </p:pic>
      <p:sp>
        <p:nvSpPr>
          <p:cNvPr id="2" name="Заголовок 1"/>
          <p:cNvSpPr>
            <a:spLocks noGrp="1"/>
          </p:cNvSpPr>
          <p:nvPr>
            <p:ph type="ctrTitle" hasCustomPrompt="1"/>
          </p:nvPr>
        </p:nvSpPr>
        <p:spPr>
          <a:xfrm>
            <a:off x="685800" y="2794995"/>
            <a:ext cx="7772400" cy="1102519"/>
          </a:xfrm>
        </p:spPr>
        <p:txBody>
          <a:bodyPr>
            <a:normAutofit/>
          </a:bodyPr>
          <a:lstStyle>
            <a:lvl1pPr>
              <a:defRPr sz="4500" b="1">
                <a:solidFill>
                  <a:schemeClr val="bg1"/>
                </a:solidFill>
                <a:latin typeface="+mj-lt"/>
              </a:defRPr>
            </a:lvl1pPr>
          </a:lstStyle>
          <a:p>
            <a:r>
              <a:rPr lang="ru-RU" dirty="0" smtClean="0"/>
              <a:t>НАЗВАНИЕ ПРЕЗЕНТАЦИИ</a:t>
            </a:r>
            <a:endParaRPr lang="ru-RU" dirty="0"/>
          </a:p>
        </p:txBody>
      </p:sp>
      <p:sp>
        <p:nvSpPr>
          <p:cNvPr id="3" name="Подзаголовок 2"/>
          <p:cNvSpPr>
            <a:spLocks noGrp="1"/>
          </p:cNvSpPr>
          <p:nvPr>
            <p:ph type="subTitle" idx="1" hasCustomPrompt="1"/>
          </p:nvPr>
        </p:nvSpPr>
        <p:spPr>
          <a:xfrm>
            <a:off x="1371600" y="3921596"/>
            <a:ext cx="6400800" cy="1314450"/>
          </a:xfrm>
        </p:spPr>
        <p:txBody>
          <a:bodyPr>
            <a:normAutofit/>
          </a:bodyPr>
          <a:lstStyle>
            <a:lvl1pPr marL="0" indent="0" algn="ctr">
              <a:buNone/>
              <a:defRPr sz="2500" b="0">
                <a:solidFill>
                  <a:schemeClr val="bg1"/>
                </a:solidFill>
                <a:latin typeface="+mj-lt"/>
              </a:defRPr>
            </a:lvl1pPr>
            <a:lvl2pPr marL="407659" indent="0" algn="ctr">
              <a:buNone/>
              <a:defRPr>
                <a:solidFill>
                  <a:schemeClr val="tx1">
                    <a:tint val="75000"/>
                  </a:schemeClr>
                </a:solidFill>
              </a:defRPr>
            </a:lvl2pPr>
            <a:lvl3pPr marL="815317" indent="0" algn="ctr">
              <a:buNone/>
              <a:defRPr>
                <a:solidFill>
                  <a:schemeClr val="tx1">
                    <a:tint val="75000"/>
                  </a:schemeClr>
                </a:solidFill>
              </a:defRPr>
            </a:lvl3pPr>
            <a:lvl4pPr marL="1222971" indent="0" algn="ctr">
              <a:buNone/>
              <a:defRPr>
                <a:solidFill>
                  <a:schemeClr val="tx1">
                    <a:tint val="75000"/>
                  </a:schemeClr>
                </a:solidFill>
              </a:defRPr>
            </a:lvl4pPr>
            <a:lvl5pPr marL="1630631" indent="0" algn="ctr">
              <a:buNone/>
              <a:defRPr>
                <a:solidFill>
                  <a:schemeClr val="tx1">
                    <a:tint val="75000"/>
                  </a:schemeClr>
                </a:solidFill>
              </a:defRPr>
            </a:lvl5pPr>
            <a:lvl6pPr marL="2038290" indent="0" algn="ctr">
              <a:buNone/>
              <a:defRPr>
                <a:solidFill>
                  <a:schemeClr val="tx1">
                    <a:tint val="75000"/>
                  </a:schemeClr>
                </a:solidFill>
              </a:defRPr>
            </a:lvl6pPr>
            <a:lvl7pPr marL="2445947" indent="0" algn="ctr">
              <a:buNone/>
              <a:defRPr>
                <a:solidFill>
                  <a:schemeClr val="tx1">
                    <a:tint val="75000"/>
                  </a:schemeClr>
                </a:solidFill>
              </a:defRPr>
            </a:lvl7pPr>
            <a:lvl8pPr marL="2853603" indent="0" algn="ctr">
              <a:buNone/>
              <a:defRPr>
                <a:solidFill>
                  <a:schemeClr val="tx1">
                    <a:tint val="75000"/>
                  </a:schemeClr>
                </a:solidFill>
              </a:defRPr>
            </a:lvl8pPr>
            <a:lvl9pPr marL="3261263" indent="0" algn="ctr">
              <a:buNone/>
              <a:defRPr>
                <a:solidFill>
                  <a:schemeClr val="tx1">
                    <a:tint val="75000"/>
                  </a:schemeClr>
                </a:solidFill>
              </a:defRPr>
            </a:lvl9pPr>
          </a:lstStyle>
          <a:p>
            <a:r>
              <a:rPr lang="ru-RU" dirty="0" smtClean="0"/>
              <a:t>22.12.2012</a:t>
            </a:r>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23995" y="778396"/>
            <a:ext cx="7562805" cy="857250"/>
          </a:xfrm>
        </p:spPr>
        <p:txBody>
          <a:bodyPr/>
          <a:lstStyle>
            <a:lvl1pPr algn="l">
              <a:defRPr/>
            </a:lvl1pPr>
          </a:lstStyle>
          <a:p>
            <a:r>
              <a:rPr lang="ru-RU" smtClean="0"/>
              <a:t>Образец заголовка</a:t>
            </a:r>
            <a:endParaRPr lang="ru-RU" dirty="0"/>
          </a:p>
        </p:txBody>
      </p:sp>
      <p:sp>
        <p:nvSpPr>
          <p:cNvPr id="11" name="Номер слайда 10"/>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7DEE4C3-B3F9-4492-AC4E-AEB8AB203703}" type="datetime1">
              <a:rPr lang="ru-RU" smtClean="0"/>
              <a:pPr/>
              <a:t>10.02.2021</a:t>
            </a:fld>
            <a:endParaRPr lang="ru-RU"/>
          </a:p>
        </p:txBody>
      </p:sp>
      <p:sp>
        <p:nvSpPr>
          <p:cNvPr id="3" name="Нижний колонтитул 2"/>
          <p:cNvSpPr>
            <a:spLocks noGrp="1"/>
          </p:cNvSpPr>
          <p:nvPr>
            <p:ph type="ftr" sz="quarter" idx="11"/>
          </p:nvPr>
        </p:nvSpPr>
        <p:spPr/>
        <p:txBody>
          <a:bodyPr/>
          <a:lstStyle/>
          <a:p>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9" y="204796"/>
            <a:ext cx="3008313" cy="871537"/>
          </a:xfrm>
        </p:spPr>
        <p:txBody>
          <a:bodyPr anchor="b"/>
          <a:lstStyle>
            <a:lvl1pPr algn="l">
              <a:defRPr sz="1800" b="1"/>
            </a:lvl1pPr>
          </a:lstStyle>
          <a:p>
            <a:r>
              <a:rPr lang="ru-RU" smtClean="0"/>
              <a:t>Образец заголовка</a:t>
            </a:r>
            <a:endParaRPr lang="ru-RU"/>
          </a:p>
        </p:txBody>
      </p:sp>
      <p:sp>
        <p:nvSpPr>
          <p:cNvPr id="3" name="Содержимое 2"/>
          <p:cNvSpPr>
            <a:spLocks noGrp="1"/>
          </p:cNvSpPr>
          <p:nvPr>
            <p:ph idx="1"/>
          </p:nvPr>
        </p:nvSpPr>
        <p:spPr>
          <a:xfrm>
            <a:off x="3575050" y="204788"/>
            <a:ext cx="5111750" cy="4389834"/>
          </a:xfrm>
        </p:spPr>
        <p:txBody>
          <a:bodyPr/>
          <a:lstStyle>
            <a:lvl1pPr>
              <a:defRPr sz="29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9" y="1076325"/>
            <a:ext cx="3008313" cy="3518297"/>
          </a:xfrm>
        </p:spPr>
        <p:txBody>
          <a:bodyPr/>
          <a:lstStyle>
            <a:lvl1pPr marL="0" indent="0">
              <a:buNone/>
              <a:defRPr sz="1300"/>
            </a:lvl1pPr>
            <a:lvl2pPr marL="407659" indent="0">
              <a:buNone/>
              <a:defRPr sz="1100"/>
            </a:lvl2pPr>
            <a:lvl3pPr marL="815317" indent="0">
              <a:buNone/>
              <a:defRPr sz="900"/>
            </a:lvl3pPr>
            <a:lvl4pPr marL="1222971" indent="0">
              <a:buNone/>
              <a:defRPr sz="800"/>
            </a:lvl4pPr>
            <a:lvl5pPr marL="1630631" indent="0">
              <a:buNone/>
              <a:defRPr sz="800"/>
            </a:lvl5pPr>
            <a:lvl6pPr marL="2038290" indent="0">
              <a:buNone/>
              <a:defRPr sz="800"/>
            </a:lvl6pPr>
            <a:lvl7pPr marL="2445947" indent="0">
              <a:buNone/>
              <a:defRPr sz="800"/>
            </a:lvl7pPr>
            <a:lvl8pPr marL="2853603" indent="0">
              <a:buNone/>
              <a:defRPr sz="800"/>
            </a:lvl8pPr>
            <a:lvl9pPr marL="3261263" indent="0">
              <a:buNone/>
              <a:defRPr sz="800"/>
            </a:lvl9pPr>
          </a:lstStyle>
          <a:p>
            <a:pPr lvl="0"/>
            <a:r>
              <a:rPr lang="ru-RU" smtClean="0"/>
              <a:t>Образец текста</a:t>
            </a:r>
          </a:p>
        </p:txBody>
      </p:sp>
      <p:sp>
        <p:nvSpPr>
          <p:cNvPr id="5" name="Дата 4"/>
          <p:cNvSpPr>
            <a:spLocks noGrp="1"/>
          </p:cNvSpPr>
          <p:nvPr>
            <p:ph type="dt" sz="half" idx="10"/>
          </p:nvPr>
        </p:nvSpPr>
        <p:spPr/>
        <p:txBody>
          <a:bodyPr/>
          <a:lstStyle/>
          <a:p>
            <a:fld id="{46CC1266-D9B9-4642-A506-7317DD4ADF73}" type="datetime1">
              <a:rPr lang="ru-RU" smtClean="0"/>
              <a:pPr/>
              <a:t>10.02.2021</a:t>
            </a:fld>
            <a:endParaRPr lang="ru-RU"/>
          </a:p>
        </p:txBody>
      </p:sp>
      <p:sp>
        <p:nvSpPr>
          <p:cNvPr id="6" name="Нижний колонтитул 5"/>
          <p:cNvSpPr>
            <a:spLocks noGrp="1"/>
          </p:cNvSpPr>
          <p:nvPr>
            <p:ph type="ftr" sz="quarter" idx="11"/>
          </p:nvPr>
        </p:nvSpPr>
        <p:spPr/>
        <p:txBody>
          <a:bodyPr/>
          <a:lstStyle/>
          <a:p>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1800" b="1"/>
            </a:lvl1pPr>
          </a:lstStyle>
          <a:p>
            <a:r>
              <a:rPr lang="ru-RU" smtClean="0"/>
              <a:t>Образец заголовка</a:t>
            </a:r>
            <a:endParaRPr lang="ru-RU"/>
          </a:p>
        </p:txBody>
      </p:sp>
      <p:sp>
        <p:nvSpPr>
          <p:cNvPr id="3" name="Рисунок 2"/>
          <p:cNvSpPr>
            <a:spLocks noGrp="1"/>
          </p:cNvSpPr>
          <p:nvPr>
            <p:ph type="pic" idx="1"/>
          </p:nvPr>
        </p:nvSpPr>
        <p:spPr>
          <a:xfrm>
            <a:off x="1792288" y="459581"/>
            <a:ext cx="5486400" cy="3086100"/>
          </a:xfrm>
        </p:spPr>
        <p:txBody>
          <a:bodyPr/>
          <a:lstStyle>
            <a:lvl1pPr marL="0" indent="0">
              <a:buNone/>
              <a:defRPr sz="2900"/>
            </a:lvl1pPr>
            <a:lvl2pPr marL="407659" indent="0">
              <a:buNone/>
              <a:defRPr sz="2500"/>
            </a:lvl2pPr>
            <a:lvl3pPr marL="815317" indent="0">
              <a:buNone/>
              <a:defRPr sz="2100"/>
            </a:lvl3pPr>
            <a:lvl4pPr marL="1222971" indent="0">
              <a:buNone/>
              <a:defRPr sz="1800"/>
            </a:lvl4pPr>
            <a:lvl5pPr marL="1630631" indent="0">
              <a:buNone/>
              <a:defRPr sz="1800"/>
            </a:lvl5pPr>
            <a:lvl6pPr marL="2038290" indent="0">
              <a:buNone/>
              <a:defRPr sz="1800"/>
            </a:lvl6pPr>
            <a:lvl7pPr marL="2445947" indent="0">
              <a:buNone/>
              <a:defRPr sz="1800"/>
            </a:lvl7pPr>
            <a:lvl8pPr marL="2853603" indent="0">
              <a:buNone/>
              <a:defRPr sz="1800"/>
            </a:lvl8pPr>
            <a:lvl9pPr marL="3261263" indent="0">
              <a:buNone/>
              <a:defRPr sz="1800"/>
            </a:lvl9pPr>
          </a:lstStyle>
          <a:p>
            <a:r>
              <a:rPr lang="ru-RU" smtClean="0"/>
              <a:t>Вставка рисунка</a:t>
            </a:r>
            <a:endParaRPr lang="ru-RU"/>
          </a:p>
        </p:txBody>
      </p:sp>
      <p:sp>
        <p:nvSpPr>
          <p:cNvPr id="4" name="Текст 3"/>
          <p:cNvSpPr>
            <a:spLocks noGrp="1"/>
          </p:cNvSpPr>
          <p:nvPr>
            <p:ph type="body" sz="half" idx="2"/>
          </p:nvPr>
        </p:nvSpPr>
        <p:spPr>
          <a:xfrm>
            <a:off x="1792288" y="4025503"/>
            <a:ext cx="5486400" cy="603647"/>
          </a:xfrm>
        </p:spPr>
        <p:txBody>
          <a:bodyPr/>
          <a:lstStyle>
            <a:lvl1pPr marL="0" indent="0">
              <a:buNone/>
              <a:defRPr sz="1300"/>
            </a:lvl1pPr>
            <a:lvl2pPr marL="407659" indent="0">
              <a:buNone/>
              <a:defRPr sz="1100"/>
            </a:lvl2pPr>
            <a:lvl3pPr marL="815317" indent="0">
              <a:buNone/>
              <a:defRPr sz="900"/>
            </a:lvl3pPr>
            <a:lvl4pPr marL="1222971" indent="0">
              <a:buNone/>
              <a:defRPr sz="800"/>
            </a:lvl4pPr>
            <a:lvl5pPr marL="1630631" indent="0">
              <a:buNone/>
              <a:defRPr sz="800"/>
            </a:lvl5pPr>
            <a:lvl6pPr marL="2038290" indent="0">
              <a:buNone/>
              <a:defRPr sz="800"/>
            </a:lvl6pPr>
            <a:lvl7pPr marL="2445947" indent="0">
              <a:buNone/>
              <a:defRPr sz="800"/>
            </a:lvl7pPr>
            <a:lvl8pPr marL="2853603" indent="0">
              <a:buNone/>
              <a:defRPr sz="800"/>
            </a:lvl8pPr>
            <a:lvl9pPr marL="3261263" indent="0">
              <a:buNone/>
              <a:defRPr sz="800"/>
            </a:lvl9pPr>
          </a:lstStyle>
          <a:p>
            <a:pPr lvl="0"/>
            <a:r>
              <a:rPr lang="ru-RU" smtClean="0"/>
              <a:t>Образец текста</a:t>
            </a:r>
          </a:p>
        </p:txBody>
      </p:sp>
      <p:sp>
        <p:nvSpPr>
          <p:cNvPr id="5" name="Дата 4"/>
          <p:cNvSpPr>
            <a:spLocks noGrp="1"/>
          </p:cNvSpPr>
          <p:nvPr>
            <p:ph type="dt" sz="half" idx="10"/>
          </p:nvPr>
        </p:nvSpPr>
        <p:spPr/>
        <p:txBody>
          <a:bodyPr/>
          <a:lstStyle/>
          <a:p>
            <a:fld id="{8E478A2D-CC43-4DD9-8CF9-DF5286C3CC1D}" type="datetime1">
              <a:rPr lang="ru-RU" smtClean="0"/>
              <a:pPr/>
              <a:t>10.02.2021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20E89E6-FE54-4E13-859C-1FA908D70D39}" type="slidenum">
              <a:rPr lang="ru-RU" smtClean="0"/>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4358524-75FA-4DFF-9D30-F97C17CE17A5}" type="datetime1">
              <a:rPr lang="ru-RU" smtClean="0"/>
              <a:pPr/>
              <a:t>10.02.2021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20E89E6-FE54-4E13-859C-1FA908D70D39}" type="slidenum">
              <a:rPr lang="ru-RU" smtClean="0"/>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53350" y="227409"/>
            <a:ext cx="2405063" cy="48387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34988" y="227409"/>
            <a:ext cx="7065962" cy="48387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769B2CD-5EDF-45E0-A730-F2C3E6027E1D}" type="datetime1">
              <a:rPr lang="ru-RU" smtClean="0"/>
              <a:pPr/>
              <a:t>10.02.2021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20E89E6-FE54-4E13-859C-1FA908D70D39}" type="slidenum">
              <a:rPr lang="ru-RU" smtClean="0"/>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Титульный слайд">
    <p:spTree>
      <p:nvGrpSpPr>
        <p:cNvPr id="1" name=""/>
        <p:cNvGrpSpPr/>
        <p:nvPr/>
      </p:nvGrpSpPr>
      <p:grpSpPr>
        <a:xfrm>
          <a:off x="0" y="0"/>
          <a:ext cx="0" cy="0"/>
          <a:chOff x="0" y="0"/>
          <a:chExt cx="0" cy="0"/>
        </a:xfrm>
      </p:grpSpPr>
      <p:pic>
        <p:nvPicPr>
          <p:cNvPr id="2" name="Picture 2" descr="Z:\Projects\Текущие\Проектная\FNS_2012\_БРЭНДБУК\out\PPT\3_1_present_16.9-02.png"/>
          <p:cNvPicPr>
            <a:picLocks noChangeAspect="1" noChangeArrowheads="1"/>
          </p:cNvPicPr>
          <p:nvPr userDrawn="1"/>
        </p:nvPicPr>
        <p:blipFill>
          <a:blip r:embed="rId2" cstate="print"/>
          <a:stretch>
            <a:fillRect/>
          </a:stretch>
        </p:blipFill>
        <p:spPr bwMode="auto">
          <a:xfrm>
            <a:off x="0" y="-564"/>
            <a:ext cx="9144000" cy="5142895"/>
          </a:xfrm>
          <a:prstGeom prst="rect">
            <a:avLst/>
          </a:prstGeom>
          <a:noFill/>
        </p:spPr>
      </p:pic>
      <p:sp>
        <p:nvSpPr>
          <p:cNvPr id="8" name="Заголовок 1"/>
          <p:cNvSpPr>
            <a:spLocks noGrp="1"/>
          </p:cNvSpPr>
          <p:nvPr>
            <p:ph type="ctrTitle" hasCustomPrompt="1"/>
          </p:nvPr>
        </p:nvSpPr>
        <p:spPr>
          <a:xfrm>
            <a:off x="2478474" y="935856"/>
            <a:ext cx="6102883" cy="3580110"/>
          </a:xfrm>
        </p:spPr>
        <p:txBody>
          <a:bodyPr anchor="t">
            <a:normAutofit/>
          </a:bodyPr>
          <a:lstStyle>
            <a:lvl1pPr algn="l">
              <a:lnSpc>
                <a:spcPts val="5392"/>
              </a:lnSpc>
              <a:defRPr sz="4700" b="1">
                <a:solidFill>
                  <a:srgbClr val="8D8C90"/>
                </a:solidFill>
                <a:latin typeface="+mj-lt"/>
              </a:defRPr>
            </a:lvl1pPr>
          </a:lstStyle>
          <a:p>
            <a:r>
              <a:rPr lang="ru-RU" dirty="0" smtClean="0"/>
              <a:t>НАЗВАНИЕ ПРЕЗЕНТАЦИИ</a:t>
            </a:r>
            <a:endParaRPr lang="ru-RU" dirty="0"/>
          </a:p>
        </p:txBody>
      </p:sp>
    </p:spTree>
    <p:extLst>
      <p:ext uri="{BB962C8B-B14F-4D97-AF65-F5344CB8AC3E}">
        <p14:creationId xmlns:p14="http://schemas.microsoft.com/office/powerpoint/2010/main" val="41965604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188" y="1504959"/>
            <a:ext cx="7632700" cy="3206749"/>
          </a:xfrm>
        </p:spPr>
        <p:txBody>
          <a:bodyPr>
            <a:noAutofit/>
          </a:bodyPr>
          <a:lstStyle>
            <a:lvl1pPr marL="284162" indent="0">
              <a:buFontTx/>
              <a:buNone/>
              <a:defRPr b="1">
                <a:latin typeface="+mj-lt"/>
              </a:defRPr>
            </a:lvl1pPr>
            <a:lvl2pPr marL="281680" indent="2485">
              <a:defRPr>
                <a:latin typeface="+mj-lt"/>
              </a:defRPr>
            </a:lvl2pPr>
            <a:lvl3pPr marL="491389" indent="-203506">
              <a:tabLst/>
              <a:defRPr>
                <a:latin typeface="+mj-lt"/>
              </a:defRPr>
            </a:lvl3pPr>
            <a:lvl4pPr marL="0" indent="281680">
              <a:defRPr>
                <a:latin typeface="+mj-lt"/>
              </a:defRPr>
            </a:lvl4pPr>
            <a:lvl5pPr>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TextBox 9"/>
          <p:cNvSpPr txBox="1"/>
          <p:nvPr userDrawn="1"/>
        </p:nvSpPr>
        <p:spPr>
          <a:xfrm>
            <a:off x="5926640" y="3845307"/>
            <a:ext cx="923618" cy="282640"/>
          </a:xfrm>
          <a:prstGeom prst="rect">
            <a:avLst/>
          </a:prstGeom>
          <a:noFill/>
        </p:spPr>
        <p:txBody>
          <a:bodyPr wrap="square" lIns="71473" tIns="35737" rIns="71473" bIns="35737" rtlCol="0">
            <a:noAutofit/>
          </a:bodyPr>
          <a:lstStyle/>
          <a:p>
            <a:endParaRPr lang="ru-RU" dirty="0">
              <a:solidFill>
                <a:prstClr val="black"/>
              </a:solidFill>
              <a:cs typeface="Arial" charset="0"/>
            </a:endParaRPr>
          </a:p>
        </p:txBody>
      </p:sp>
      <p:sp>
        <p:nvSpPr>
          <p:cNvPr id="13" name="Заголовок 12"/>
          <p:cNvSpPr>
            <a:spLocks noGrp="1"/>
          </p:cNvSpPr>
          <p:nvPr>
            <p:ph type="title" hasCustomPrompt="1"/>
          </p:nvPr>
        </p:nvSpPr>
        <p:spPr>
          <a:xfrm>
            <a:off x="611189" y="558802"/>
            <a:ext cx="7548638" cy="946151"/>
          </a:xfrm>
        </p:spPr>
        <p:txBody>
          <a:bodyPr/>
          <a:lstStyle>
            <a:lvl1pPr marL="0" marR="0" indent="0" defTabSz="815317" rtl="0" eaLnBrk="1" fontAlgn="auto" latinLnBrk="0" hangingPunct="1">
              <a:lnSpc>
                <a:spcPct val="100000"/>
              </a:lnSpc>
              <a:spcBef>
                <a:spcPct val="0"/>
              </a:spcBef>
              <a:spcAft>
                <a:spcPts val="0"/>
              </a:spcAft>
              <a:tabLst/>
              <a:defRPr sz="4200"/>
            </a:lvl1pPr>
          </a:lstStyle>
          <a:p>
            <a:pPr marL="0" marR="0" lvl="0" indent="0" defTabSz="815317"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14" name="Номер слайда 13"/>
          <p:cNvSpPr>
            <a:spLocks noGrp="1"/>
          </p:cNvSpPr>
          <p:nvPr>
            <p:ph type="sldNum" sz="quarter" idx="11"/>
          </p:nvPr>
        </p:nvSpPr>
        <p:spPr/>
        <p:txBody>
          <a:bodyPr/>
          <a:lstStyle/>
          <a:p>
            <a:fld id="{E20E89E6-FE54-4E13-859C-1FA908D70D39}" type="slidenum">
              <a:rPr lang="ru-RU" smtClean="0">
                <a:solidFill>
                  <a:prstClr val="white"/>
                </a:solidFill>
              </a:rPr>
              <a:pPr/>
              <a:t>‹#›</a:t>
            </a:fld>
            <a:endParaRPr lang="ru-RU" dirty="0">
              <a:solidFill>
                <a:prstClr val="white"/>
              </a:solidFill>
            </a:endParaRPr>
          </a:p>
        </p:txBody>
      </p:sp>
    </p:spTree>
    <p:extLst>
      <p:ext uri="{BB962C8B-B14F-4D97-AF65-F5344CB8AC3E}">
        <p14:creationId xmlns:p14="http://schemas.microsoft.com/office/powerpoint/2010/main" val="12355734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188" y="1504959"/>
            <a:ext cx="7632700" cy="3206749"/>
          </a:xfrm>
        </p:spPr>
        <p:txBody>
          <a:bodyPr>
            <a:noAutofit/>
          </a:bodyPr>
          <a:lstStyle>
            <a:lvl1pPr marL="284162" indent="0">
              <a:buFontTx/>
              <a:buNone/>
              <a:defRPr b="1">
                <a:latin typeface="+mj-lt"/>
              </a:defRPr>
            </a:lvl1pPr>
            <a:lvl2pPr marL="281680" indent="2485">
              <a:defRPr>
                <a:latin typeface="+mj-lt"/>
              </a:defRPr>
            </a:lvl2pPr>
            <a:lvl3pPr marL="491389" indent="-203506">
              <a:tabLst/>
              <a:defRPr>
                <a:latin typeface="+mj-lt"/>
              </a:defRPr>
            </a:lvl3pPr>
            <a:lvl4pPr marL="0" indent="281680">
              <a:defRPr>
                <a:latin typeface="+mj-lt"/>
              </a:defRPr>
            </a:lvl4pPr>
            <a:lvl5pPr>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TextBox 9"/>
          <p:cNvSpPr txBox="1"/>
          <p:nvPr userDrawn="1"/>
        </p:nvSpPr>
        <p:spPr>
          <a:xfrm>
            <a:off x="5926640" y="3845307"/>
            <a:ext cx="923618" cy="282640"/>
          </a:xfrm>
          <a:prstGeom prst="rect">
            <a:avLst/>
          </a:prstGeom>
          <a:noFill/>
        </p:spPr>
        <p:txBody>
          <a:bodyPr wrap="square" lIns="71473" tIns="35737" rIns="71473" bIns="35737" rtlCol="0">
            <a:noAutofit/>
          </a:bodyPr>
          <a:lstStyle/>
          <a:p>
            <a:endParaRPr lang="ru-RU" dirty="0">
              <a:solidFill>
                <a:prstClr val="black"/>
              </a:solidFill>
              <a:cs typeface="Arial" charset="0"/>
            </a:endParaRPr>
          </a:p>
        </p:txBody>
      </p:sp>
      <p:sp>
        <p:nvSpPr>
          <p:cNvPr id="13" name="Заголовок 12"/>
          <p:cNvSpPr>
            <a:spLocks noGrp="1"/>
          </p:cNvSpPr>
          <p:nvPr>
            <p:ph type="title" hasCustomPrompt="1"/>
          </p:nvPr>
        </p:nvSpPr>
        <p:spPr>
          <a:xfrm>
            <a:off x="611196" y="558801"/>
            <a:ext cx="7632699" cy="946150"/>
          </a:xfrm>
        </p:spPr>
        <p:txBody>
          <a:bodyPr>
            <a:noAutofit/>
          </a:bodyPr>
          <a:lstStyle>
            <a:lvl1pPr marL="0" marR="0" indent="0" defTabSz="815317" rtl="0" eaLnBrk="1" fontAlgn="auto" latinLnBrk="0" hangingPunct="1">
              <a:lnSpc>
                <a:spcPct val="100000"/>
              </a:lnSpc>
              <a:spcBef>
                <a:spcPct val="0"/>
              </a:spcBef>
              <a:spcAft>
                <a:spcPts val="0"/>
              </a:spcAft>
              <a:tabLst/>
              <a:defRPr sz="4200"/>
            </a:lvl1pPr>
          </a:lstStyle>
          <a:p>
            <a:pPr marL="0" marR="0" lvl="0" indent="0" defTabSz="815317"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9" name="Номер слайда 8"/>
          <p:cNvSpPr>
            <a:spLocks noGrp="1"/>
          </p:cNvSpPr>
          <p:nvPr>
            <p:ph type="sldNum" sz="quarter" idx="11"/>
          </p:nvPr>
        </p:nvSpPr>
        <p:spPr/>
        <p:txBody>
          <a:bodyPr/>
          <a:lstStyle/>
          <a:p>
            <a:fld id="{E20E89E6-FE54-4E13-859C-1FA908D70D39}" type="slidenum">
              <a:rPr lang="ru-RU" smtClean="0">
                <a:solidFill>
                  <a:prstClr val="white"/>
                </a:solidFill>
              </a:rPr>
              <a:pPr/>
              <a:t>‹#›</a:t>
            </a:fld>
            <a:endParaRPr lang="ru-RU" dirty="0">
              <a:solidFill>
                <a:prstClr val="white"/>
              </a:solidFill>
            </a:endParaRPr>
          </a:p>
        </p:txBody>
      </p:sp>
    </p:spTree>
    <p:extLst>
      <p:ext uri="{BB962C8B-B14F-4D97-AF65-F5344CB8AC3E}">
        <p14:creationId xmlns:p14="http://schemas.microsoft.com/office/powerpoint/2010/main" val="38585005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Заголовок и объект">
    <p:spTree>
      <p:nvGrpSpPr>
        <p:cNvPr id="1" name=""/>
        <p:cNvGrpSpPr/>
        <p:nvPr/>
      </p:nvGrpSpPr>
      <p:grpSpPr>
        <a:xfrm>
          <a:off x="0" y="0"/>
          <a:ext cx="0" cy="0"/>
          <a:chOff x="0" y="0"/>
          <a:chExt cx="0" cy="0"/>
        </a:xfrm>
      </p:grpSpPr>
      <p:pic>
        <p:nvPicPr>
          <p:cNvPr id="4098" name="Picture 2" descr="Z:\Projects\Текущие\Проектная\FNS_2012\_БРЭНДБУК\out\PPT\3_1_present_16.9-04.png"/>
          <p:cNvPicPr>
            <a:picLocks noChangeAspect="1" noChangeArrowheads="1"/>
          </p:cNvPicPr>
          <p:nvPr userDrawn="1"/>
        </p:nvPicPr>
        <p:blipFill>
          <a:blip r:embed="rId2" cstate="print"/>
          <a:stretch>
            <a:fillRect/>
          </a:stretch>
        </p:blipFill>
        <p:spPr bwMode="auto">
          <a:xfrm>
            <a:off x="1" y="1169"/>
            <a:ext cx="9143998" cy="5142895"/>
          </a:xfrm>
          <a:prstGeom prst="rect">
            <a:avLst/>
          </a:prstGeom>
          <a:noFill/>
        </p:spPr>
      </p:pic>
      <p:sp>
        <p:nvSpPr>
          <p:cNvPr id="3" name="Содержимое 2"/>
          <p:cNvSpPr>
            <a:spLocks noGrp="1"/>
          </p:cNvSpPr>
          <p:nvPr>
            <p:ph idx="1"/>
          </p:nvPr>
        </p:nvSpPr>
        <p:spPr>
          <a:xfrm>
            <a:off x="611188" y="1504958"/>
            <a:ext cx="7632700" cy="3206749"/>
          </a:xfrm>
        </p:spPr>
        <p:txBody>
          <a:bodyPr>
            <a:noAutofit/>
          </a:bodyPr>
          <a:lstStyle>
            <a:lvl1pPr marL="284162" indent="0">
              <a:buFontTx/>
              <a:buNone/>
              <a:defRPr b="1">
                <a:latin typeface="+mj-lt"/>
              </a:defRPr>
            </a:lvl1pPr>
            <a:lvl2pPr marL="284162" indent="0">
              <a:defRPr>
                <a:latin typeface="+mj-lt"/>
              </a:defRPr>
            </a:lvl2pPr>
            <a:lvl3pPr marL="491389" indent="-203506">
              <a:defRPr>
                <a:latin typeface="+mj-lt"/>
              </a:defRPr>
            </a:lvl3pPr>
            <a:lvl4pPr marL="0" indent="281680">
              <a:defRPr>
                <a:latin typeface="+mj-lt"/>
              </a:defRPr>
            </a:lvl4pPr>
            <a:lvl5pPr marL="1121758"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hasCustomPrompt="1"/>
          </p:nvPr>
        </p:nvSpPr>
        <p:spPr>
          <a:xfrm>
            <a:off x="611196" y="558801"/>
            <a:ext cx="7632699" cy="946150"/>
          </a:xfrm>
        </p:spPr>
        <p:txBody>
          <a:bodyPr>
            <a:noAutofit/>
          </a:bodyPr>
          <a:lstStyle>
            <a:lvl1pPr marL="0" marR="0" indent="0" defTabSz="815317" rtl="0" eaLnBrk="1" fontAlgn="auto" latinLnBrk="0" hangingPunct="1">
              <a:lnSpc>
                <a:spcPct val="100000"/>
              </a:lnSpc>
              <a:spcBef>
                <a:spcPct val="0"/>
              </a:spcBef>
              <a:spcAft>
                <a:spcPts val="0"/>
              </a:spcAft>
              <a:tabLst/>
              <a:defRPr sz="4200"/>
            </a:lvl1pPr>
          </a:lstStyle>
          <a:p>
            <a:pPr marL="0" marR="0" lvl="0" indent="0" defTabSz="815317"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7" name="Номер слайда 6"/>
          <p:cNvSpPr>
            <a:spLocks noGrp="1"/>
          </p:cNvSpPr>
          <p:nvPr>
            <p:ph type="sldNum" sz="quarter" idx="11"/>
          </p:nvPr>
        </p:nvSpPr>
        <p:spPr/>
        <p:txBody>
          <a:bodyPr/>
          <a:lstStyle/>
          <a:p>
            <a:fld id="{E20E89E6-FE54-4E13-859C-1FA908D70D39}" type="slidenum">
              <a:rPr lang="ru-RU" smtClean="0">
                <a:solidFill>
                  <a:prstClr val="white"/>
                </a:solidFill>
              </a:rPr>
              <a:pPr/>
              <a:t>‹#›</a:t>
            </a:fld>
            <a:endParaRPr lang="ru-RU" dirty="0">
              <a:solidFill>
                <a:prstClr val="white"/>
              </a:solidFill>
            </a:endParaRPr>
          </a:p>
        </p:txBody>
      </p:sp>
    </p:spTree>
    <p:extLst>
      <p:ext uri="{BB962C8B-B14F-4D97-AF65-F5344CB8AC3E}">
        <p14:creationId xmlns:p14="http://schemas.microsoft.com/office/powerpoint/2010/main" val="3001468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Титульный слайд">
    <p:spTree>
      <p:nvGrpSpPr>
        <p:cNvPr id="1" name=""/>
        <p:cNvGrpSpPr/>
        <p:nvPr/>
      </p:nvGrpSpPr>
      <p:grpSpPr>
        <a:xfrm>
          <a:off x="0" y="0"/>
          <a:ext cx="0" cy="0"/>
          <a:chOff x="0" y="0"/>
          <a:chExt cx="0" cy="0"/>
        </a:xfrm>
      </p:grpSpPr>
      <p:pic>
        <p:nvPicPr>
          <p:cNvPr id="2" name="Picture 2" descr="Z:\Projects\Текущие\Проектная\FNS_2012\_БРЭНДБУК\out\PPT\3_1_present_16.9-02.png"/>
          <p:cNvPicPr>
            <a:picLocks noChangeAspect="1" noChangeArrowheads="1"/>
          </p:cNvPicPr>
          <p:nvPr userDrawn="1"/>
        </p:nvPicPr>
        <p:blipFill>
          <a:blip r:embed="rId2" cstate="print"/>
          <a:stretch>
            <a:fillRect/>
          </a:stretch>
        </p:blipFill>
        <p:spPr bwMode="auto">
          <a:xfrm>
            <a:off x="0" y="-564"/>
            <a:ext cx="9144000" cy="5142895"/>
          </a:xfrm>
          <a:prstGeom prst="rect">
            <a:avLst/>
          </a:prstGeom>
          <a:noFill/>
        </p:spPr>
      </p:pic>
      <p:sp>
        <p:nvSpPr>
          <p:cNvPr id="8" name="Заголовок 1"/>
          <p:cNvSpPr>
            <a:spLocks noGrp="1"/>
          </p:cNvSpPr>
          <p:nvPr>
            <p:ph type="ctrTitle" hasCustomPrompt="1"/>
          </p:nvPr>
        </p:nvSpPr>
        <p:spPr>
          <a:xfrm>
            <a:off x="2478474" y="935856"/>
            <a:ext cx="6102883" cy="3580110"/>
          </a:xfrm>
        </p:spPr>
        <p:txBody>
          <a:bodyPr anchor="t">
            <a:normAutofit/>
          </a:bodyPr>
          <a:lstStyle>
            <a:lvl1pPr algn="l">
              <a:lnSpc>
                <a:spcPts val="5392"/>
              </a:lnSpc>
              <a:defRPr sz="4700" b="1">
                <a:solidFill>
                  <a:srgbClr val="8D8C90"/>
                </a:solidFill>
                <a:latin typeface="+mj-lt"/>
              </a:defRPr>
            </a:lvl1pPr>
          </a:lstStyle>
          <a:p>
            <a:r>
              <a:rPr lang="ru-RU" dirty="0" smtClean="0"/>
              <a:t>НАЗВАНИЕ ПРЕЗЕНТАЦИИ</a:t>
            </a:r>
            <a:endParaRPr lang="ru-RU"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Заголовок и объект">
    <p:spTree>
      <p:nvGrpSpPr>
        <p:cNvPr id="1" name=""/>
        <p:cNvGrpSpPr/>
        <p:nvPr/>
      </p:nvGrpSpPr>
      <p:grpSpPr>
        <a:xfrm>
          <a:off x="0" y="0"/>
          <a:ext cx="0" cy="0"/>
          <a:chOff x="0" y="0"/>
          <a:chExt cx="0" cy="0"/>
        </a:xfrm>
      </p:grpSpPr>
      <p:pic>
        <p:nvPicPr>
          <p:cNvPr id="4098" name="Picture 2" descr="Z:\Projects\Текущие\Проектная\FNS_2012\_БРЭНДБУК\out\PPT\3_1_present_16.9-04.png"/>
          <p:cNvPicPr>
            <a:picLocks noChangeAspect="1" noChangeArrowheads="1"/>
          </p:cNvPicPr>
          <p:nvPr userDrawn="1"/>
        </p:nvPicPr>
        <p:blipFill>
          <a:blip r:embed="rId2" cstate="print"/>
          <a:stretch>
            <a:fillRect/>
          </a:stretch>
        </p:blipFill>
        <p:spPr bwMode="auto">
          <a:xfrm>
            <a:off x="0" y="1169"/>
            <a:ext cx="9144000" cy="5142895"/>
          </a:xfrm>
          <a:prstGeom prst="rect">
            <a:avLst/>
          </a:prstGeom>
          <a:noFill/>
        </p:spPr>
      </p:pic>
      <p:sp>
        <p:nvSpPr>
          <p:cNvPr id="3" name="Содержимое 2"/>
          <p:cNvSpPr>
            <a:spLocks noGrp="1"/>
          </p:cNvSpPr>
          <p:nvPr>
            <p:ph idx="1"/>
          </p:nvPr>
        </p:nvSpPr>
        <p:spPr>
          <a:xfrm>
            <a:off x="611188" y="1504958"/>
            <a:ext cx="7632700" cy="3206749"/>
          </a:xfrm>
        </p:spPr>
        <p:txBody>
          <a:bodyPr>
            <a:noAutofit/>
          </a:bodyPr>
          <a:lstStyle>
            <a:lvl1pPr marL="284162" indent="0">
              <a:buFontTx/>
              <a:buNone/>
              <a:defRPr b="1">
                <a:latin typeface="+mj-lt"/>
              </a:defRPr>
            </a:lvl1pPr>
            <a:lvl2pPr marL="284162" indent="0">
              <a:defRPr>
                <a:latin typeface="+mj-lt"/>
              </a:defRPr>
            </a:lvl2pPr>
            <a:lvl3pPr marL="491389" indent="-203506">
              <a:defRPr>
                <a:latin typeface="+mj-lt"/>
              </a:defRPr>
            </a:lvl3pPr>
            <a:lvl4pPr marL="0" indent="281680">
              <a:defRPr>
                <a:latin typeface="+mj-lt"/>
              </a:defRPr>
            </a:lvl4pPr>
            <a:lvl5pPr marL="1121758"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hasCustomPrompt="1"/>
          </p:nvPr>
        </p:nvSpPr>
        <p:spPr>
          <a:xfrm>
            <a:off x="611196" y="558801"/>
            <a:ext cx="7632699" cy="946150"/>
          </a:xfrm>
        </p:spPr>
        <p:txBody>
          <a:bodyPr>
            <a:noAutofit/>
          </a:bodyPr>
          <a:lstStyle>
            <a:lvl1pPr marL="0" marR="0" indent="0" defTabSz="815317" rtl="0" eaLnBrk="1" fontAlgn="auto" latinLnBrk="0" hangingPunct="1">
              <a:lnSpc>
                <a:spcPct val="100000"/>
              </a:lnSpc>
              <a:spcBef>
                <a:spcPct val="0"/>
              </a:spcBef>
              <a:spcAft>
                <a:spcPts val="0"/>
              </a:spcAft>
              <a:tabLst/>
              <a:defRPr sz="4200"/>
            </a:lvl1pPr>
          </a:lstStyle>
          <a:p>
            <a:pPr marL="0" marR="0" lvl="0" indent="0" defTabSz="815317"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7" name="Номер слайда 6"/>
          <p:cNvSpPr>
            <a:spLocks noGrp="1"/>
          </p:cNvSpPr>
          <p:nvPr>
            <p:ph type="sldNum" sz="quarter" idx="11"/>
          </p:nvPr>
        </p:nvSpPr>
        <p:spPr/>
        <p:txBody>
          <a:bodyPr/>
          <a:lstStyle/>
          <a:p>
            <a:fld id="{E20E89E6-FE54-4E13-859C-1FA908D70D39}" type="slidenum">
              <a:rPr lang="ru-RU" smtClean="0">
                <a:solidFill>
                  <a:prstClr val="white"/>
                </a:solidFill>
              </a:rPr>
              <a:pPr/>
              <a:t>‹#›</a:t>
            </a:fld>
            <a:endParaRPr lang="ru-RU" dirty="0">
              <a:solidFill>
                <a:prstClr val="white"/>
              </a:solidFill>
            </a:endParaRPr>
          </a:p>
        </p:txBody>
      </p:sp>
    </p:spTree>
    <p:extLst>
      <p:ext uri="{BB962C8B-B14F-4D97-AF65-F5344CB8AC3E}">
        <p14:creationId xmlns:p14="http://schemas.microsoft.com/office/powerpoint/2010/main" val="30528034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4" name="Picture 2" descr="Z:\Projects\Текущие\Проектная\FNS_2012\_БРЭНДБУК\out\PPT\3_1_present-01.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588" y="1588"/>
            <a:ext cx="9142412"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ctrTitle"/>
          </p:nvPr>
        </p:nvSpPr>
        <p:spPr>
          <a:xfrm>
            <a:off x="685800" y="1597826"/>
            <a:ext cx="7772400" cy="1102519"/>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2914653"/>
            <a:ext cx="6400800" cy="1314450"/>
          </a:xfrm>
        </p:spPr>
        <p:txBody>
          <a:bodyPr/>
          <a:lstStyle>
            <a:lvl1pPr marL="0" indent="0" algn="ctr">
              <a:buNone/>
              <a:defRPr>
                <a:solidFill>
                  <a:schemeClr val="tx1">
                    <a:tint val="75000"/>
                  </a:schemeClr>
                </a:solidFill>
              </a:defRPr>
            </a:lvl1pPr>
            <a:lvl2pPr marL="456555" indent="0" algn="ctr">
              <a:buNone/>
              <a:defRPr>
                <a:solidFill>
                  <a:schemeClr val="tx1">
                    <a:tint val="75000"/>
                  </a:schemeClr>
                </a:solidFill>
              </a:defRPr>
            </a:lvl2pPr>
            <a:lvl3pPr marL="913110" indent="0" algn="ctr">
              <a:buNone/>
              <a:defRPr>
                <a:solidFill>
                  <a:schemeClr val="tx1">
                    <a:tint val="75000"/>
                  </a:schemeClr>
                </a:solidFill>
              </a:defRPr>
            </a:lvl3pPr>
            <a:lvl4pPr marL="1369664" indent="0" algn="ctr">
              <a:buNone/>
              <a:defRPr>
                <a:solidFill>
                  <a:schemeClr val="tx1">
                    <a:tint val="75000"/>
                  </a:schemeClr>
                </a:solidFill>
              </a:defRPr>
            </a:lvl4pPr>
            <a:lvl5pPr marL="1826221" indent="0" algn="ctr">
              <a:buNone/>
              <a:defRPr>
                <a:solidFill>
                  <a:schemeClr val="tx1">
                    <a:tint val="75000"/>
                  </a:schemeClr>
                </a:solidFill>
              </a:defRPr>
            </a:lvl5pPr>
            <a:lvl6pPr marL="2282774" indent="0" algn="ctr">
              <a:buNone/>
              <a:defRPr>
                <a:solidFill>
                  <a:schemeClr val="tx1">
                    <a:tint val="75000"/>
                  </a:schemeClr>
                </a:solidFill>
              </a:defRPr>
            </a:lvl6pPr>
            <a:lvl7pPr marL="2739331" indent="0" algn="ctr">
              <a:buNone/>
              <a:defRPr>
                <a:solidFill>
                  <a:schemeClr val="tx1">
                    <a:tint val="75000"/>
                  </a:schemeClr>
                </a:solidFill>
              </a:defRPr>
            </a:lvl7pPr>
            <a:lvl8pPr marL="3195886" indent="0" algn="ctr">
              <a:buNone/>
              <a:defRPr>
                <a:solidFill>
                  <a:schemeClr val="tx1">
                    <a:tint val="75000"/>
                  </a:schemeClr>
                </a:solidFill>
              </a:defRPr>
            </a:lvl8pPr>
            <a:lvl9pPr marL="3652439" indent="0" algn="ctr">
              <a:buNone/>
              <a:defRPr>
                <a:solidFill>
                  <a:schemeClr val="tx1">
                    <a:tint val="75000"/>
                  </a:schemeClr>
                </a:solidFill>
              </a:defRPr>
            </a:lvl9pPr>
          </a:lstStyle>
          <a:p>
            <a:r>
              <a:rPr lang="ru-RU" smtClean="0"/>
              <a:t>Образец подзаголовка</a:t>
            </a:r>
            <a:endParaRPr lang="ru-RU"/>
          </a:p>
        </p:txBody>
      </p:sp>
      <p:sp>
        <p:nvSpPr>
          <p:cNvPr id="5" name="Дата 3"/>
          <p:cNvSpPr>
            <a:spLocks noGrp="1"/>
          </p:cNvSpPr>
          <p:nvPr>
            <p:ph type="dt" sz="half" idx="10"/>
          </p:nvPr>
        </p:nvSpPr>
        <p:spPr/>
        <p:txBody>
          <a:bodyPr/>
          <a:lstStyle>
            <a:lvl1pPr>
              <a:defRPr/>
            </a:lvl1pPr>
          </a:lstStyle>
          <a:p>
            <a:pPr>
              <a:defRPr/>
            </a:pPr>
            <a:fld id="{01CA0CE9-588E-4513-B576-C9E606601763}" type="datetimeFigureOut">
              <a:rPr lang="ru-RU">
                <a:solidFill>
                  <a:prstClr val="black">
                    <a:tint val="75000"/>
                  </a:prstClr>
                </a:solidFill>
              </a:rPr>
              <a:pPr>
                <a:defRPr/>
              </a:pPr>
              <a:t>10.02.2021</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9CB69CB3-0383-4475-815E-0BE50E4DF7C1}" type="slidenum">
              <a:rPr lang="ru-RU" altLang="ru-RU"/>
              <a:pPr>
                <a:defRPr/>
              </a:pPr>
              <a:t>‹#›</a:t>
            </a:fld>
            <a:endParaRPr lang="ru-RU" altLang="ru-RU"/>
          </a:p>
        </p:txBody>
      </p:sp>
    </p:spTree>
    <p:extLst>
      <p:ext uri="{BB962C8B-B14F-4D97-AF65-F5344CB8AC3E}">
        <p14:creationId xmlns:p14="http://schemas.microsoft.com/office/powerpoint/2010/main" val="35530749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1588"/>
            <a:ext cx="9142412" cy="514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9"/>
          <p:cNvSpPr txBox="1">
            <a:spLocks noChangeArrowheads="1"/>
          </p:cNvSpPr>
          <p:nvPr userDrawn="1"/>
        </p:nvSpPr>
        <p:spPr bwMode="auto">
          <a:xfrm>
            <a:off x="5926138" y="3846513"/>
            <a:ext cx="923925"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14" tIns="40057" rIns="80114" bIns="40057"/>
          <a:lstStyle>
            <a:lvl1pPr eaLnBrk="0" hangingPunct="0">
              <a:defRPr sz="2100">
                <a:solidFill>
                  <a:schemeClr val="tx1"/>
                </a:solidFill>
                <a:latin typeface="Arial" pitchFamily="34" charset="0"/>
              </a:defRPr>
            </a:lvl1pPr>
            <a:lvl2pPr marL="742950" indent="-285750" eaLnBrk="0" hangingPunct="0">
              <a:defRPr sz="2100">
                <a:solidFill>
                  <a:schemeClr val="tx1"/>
                </a:solidFill>
                <a:latin typeface="Arial" pitchFamily="34" charset="0"/>
              </a:defRPr>
            </a:lvl2pPr>
            <a:lvl3pPr marL="1143000" indent="-228600" eaLnBrk="0" hangingPunct="0">
              <a:defRPr sz="2100">
                <a:solidFill>
                  <a:schemeClr val="tx1"/>
                </a:solidFill>
                <a:latin typeface="Arial" pitchFamily="34" charset="0"/>
              </a:defRPr>
            </a:lvl3pPr>
            <a:lvl4pPr marL="1600200" indent="-228600" eaLnBrk="0" hangingPunct="0">
              <a:defRPr sz="2100">
                <a:solidFill>
                  <a:schemeClr val="tx1"/>
                </a:solidFill>
                <a:latin typeface="Arial" pitchFamily="34" charset="0"/>
              </a:defRPr>
            </a:lvl4pPr>
            <a:lvl5pPr marL="2057400" indent="-228600" eaLnBrk="0" hangingPunct="0">
              <a:defRPr sz="2100">
                <a:solidFill>
                  <a:schemeClr val="tx1"/>
                </a:solidFill>
                <a:latin typeface="Arial" pitchFamily="34" charset="0"/>
              </a:defRPr>
            </a:lvl5pPr>
            <a:lvl6pPr marL="2514600" indent="-228600" defTabSz="1042988" eaLnBrk="0" fontAlgn="base" hangingPunct="0">
              <a:spcBef>
                <a:spcPct val="0"/>
              </a:spcBef>
              <a:spcAft>
                <a:spcPct val="0"/>
              </a:spcAft>
              <a:defRPr sz="2100">
                <a:solidFill>
                  <a:schemeClr val="tx1"/>
                </a:solidFill>
                <a:latin typeface="Arial" pitchFamily="34" charset="0"/>
              </a:defRPr>
            </a:lvl6pPr>
            <a:lvl7pPr marL="2971800" indent="-228600" defTabSz="1042988" eaLnBrk="0" fontAlgn="base" hangingPunct="0">
              <a:spcBef>
                <a:spcPct val="0"/>
              </a:spcBef>
              <a:spcAft>
                <a:spcPct val="0"/>
              </a:spcAft>
              <a:defRPr sz="2100">
                <a:solidFill>
                  <a:schemeClr val="tx1"/>
                </a:solidFill>
                <a:latin typeface="Arial" pitchFamily="34" charset="0"/>
              </a:defRPr>
            </a:lvl7pPr>
            <a:lvl8pPr marL="3429000" indent="-228600" defTabSz="1042988" eaLnBrk="0" fontAlgn="base" hangingPunct="0">
              <a:spcBef>
                <a:spcPct val="0"/>
              </a:spcBef>
              <a:spcAft>
                <a:spcPct val="0"/>
              </a:spcAft>
              <a:defRPr sz="2100">
                <a:solidFill>
                  <a:schemeClr val="tx1"/>
                </a:solidFill>
                <a:latin typeface="Arial" pitchFamily="34" charset="0"/>
              </a:defRPr>
            </a:lvl8pPr>
            <a:lvl9pPr marL="3886200" indent="-228600" defTabSz="1042988" eaLnBrk="0" fontAlgn="base" hangingPunct="0">
              <a:spcBef>
                <a:spcPct val="0"/>
              </a:spcBef>
              <a:spcAft>
                <a:spcPct val="0"/>
              </a:spcAft>
              <a:defRPr sz="2100">
                <a:solidFill>
                  <a:schemeClr val="tx1"/>
                </a:solidFill>
                <a:latin typeface="Arial" pitchFamily="34" charset="0"/>
              </a:defRPr>
            </a:lvl9pPr>
          </a:lstStyle>
          <a:p>
            <a:pPr defTabSz="913799" eaLnBrk="1" hangingPunct="1">
              <a:defRPr/>
            </a:pPr>
            <a:endParaRPr lang="ru-RU" smtClean="0">
              <a:solidFill>
                <a:prstClr val="black"/>
              </a:solidFill>
              <a:latin typeface="Calibri" pitchFamily="34" charset="0"/>
              <a:cs typeface="Arial" pitchFamily="34"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3"/>
          <p:cNvSpPr>
            <a:spLocks noGrp="1"/>
          </p:cNvSpPr>
          <p:nvPr>
            <p:ph type="dt" sz="half" idx="10"/>
          </p:nvPr>
        </p:nvSpPr>
        <p:spPr/>
        <p:txBody>
          <a:bodyPr/>
          <a:lstStyle>
            <a:lvl1pPr>
              <a:defRPr/>
            </a:lvl1pPr>
          </a:lstStyle>
          <a:p>
            <a:pPr>
              <a:defRPr/>
            </a:pPr>
            <a:fld id="{2D9D71FE-75C2-4CCF-A99B-0574B0AE9385}" type="datetimeFigureOut">
              <a:rPr lang="ru-RU">
                <a:solidFill>
                  <a:prstClr val="black">
                    <a:tint val="75000"/>
                  </a:prstClr>
                </a:solidFill>
              </a:rPr>
              <a:pPr>
                <a:defRPr/>
              </a:pPr>
              <a:t>10.02.2021</a:t>
            </a:fld>
            <a:endParaRPr lang="ru-RU">
              <a:solidFill>
                <a:prstClr val="black">
                  <a:tint val="75000"/>
                </a:prstClr>
              </a:solidFill>
            </a:endParaRPr>
          </a:p>
        </p:txBody>
      </p:sp>
      <p:sp>
        <p:nvSpPr>
          <p:cNvPr id="7"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8" name="Номер слайда 5"/>
          <p:cNvSpPr>
            <a:spLocks noGrp="1"/>
          </p:cNvSpPr>
          <p:nvPr>
            <p:ph type="sldNum" sz="quarter" idx="12"/>
          </p:nvPr>
        </p:nvSpPr>
        <p:spPr/>
        <p:txBody>
          <a:bodyPr/>
          <a:lstStyle>
            <a:lvl1pPr>
              <a:defRPr/>
            </a:lvl1pPr>
          </a:lstStyle>
          <a:p>
            <a:pPr>
              <a:defRPr/>
            </a:pPr>
            <a:fld id="{745E8619-BEEB-4027-BB4E-456F8027343B}" type="slidenum">
              <a:rPr lang="ru-RU" altLang="ru-RU"/>
              <a:pPr>
                <a:defRPr/>
              </a:pPr>
              <a:t>‹#›</a:t>
            </a:fld>
            <a:endParaRPr lang="ru-RU" altLang="ru-RU"/>
          </a:p>
        </p:txBody>
      </p:sp>
    </p:spTree>
    <p:extLst>
      <p:ext uri="{BB962C8B-B14F-4D97-AF65-F5344CB8AC3E}">
        <p14:creationId xmlns:p14="http://schemas.microsoft.com/office/powerpoint/2010/main" val="42302232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2413" cy="514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title"/>
          </p:nvPr>
        </p:nvSpPr>
        <p:spPr>
          <a:xfrm>
            <a:off x="722313" y="3305182"/>
            <a:ext cx="7772400" cy="1021556"/>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6555" indent="0">
              <a:buNone/>
              <a:defRPr sz="1800">
                <a:solidFill>
                  <a:schemeClr val="tx1">
                    <a:tint val="75000"/>
                  </a:schemeClr>
                </a:solidFill>
              </a:defRPr>
            </a:lvl2pPr>
            <a:lvl3pPr marL="913110" indent="0">
              <a:buNone/>
              <a:defRPr sz="1600">
                <a:solidFill>
                  <a:schemeClr val="tx1">
                    <a:tint val="75000"/>
                  </a:schemeClr>
                </a:solidFill>
              </a:defRPr>
            </a:lvl3pPr>
            <a:lvl4pPr marL="1369664" indent="0">
              <a:buNone/>
              <a:defRPr sz="1400">
                <a:solidFill>
                  <a:schemeClr val="tx1">
                    <a:tint val="75000"/>
                  </a:schemeClr>
                </a:solidFill>
              </a:defRPr>
            </a:lvl4pPr>
            <a:lvl5pPr marL="1826221" indent="0">
              <a:buNone/>
              <a:defRPr sz="1400">
                <a:solidFill>
                  <a:schemeClr val="tx1">
                    <a:tint val="75000"/>
                  </a:schemeClr>
                </a:solidFill>
              </a:defRPr>
            </a:lvl5pPr>
            <a:lvl6pPr marL="2282774" indent="0">
              <a:buNone/>
              <a:defRPr sz="1400">
                <a:solidFill>
                  <a:schemeClr val="tx1">
                    <a:tint val="75000"/>
                  </a:schemeClr>
                </a:solidFill>
              </a:defRPr>
            </a:lvl6pPr>
            <a:lvl7pPr marL="2739331" indent="0">
              <a:buNone/>
              <a:defRPr sz="1400">
                <a:solidFill>
                  <a:schemeClr val="tx1">
                    <a:tint val="75000"/>
                  </a:schemeClr>
                </a:solidFill>
              </a:defRPr>
            </a:lvl7pPr>
            <a:lvl8pPr marL="3195886" indent="0">
              <a:buNone/>
              <a:defRPr sz="1400">
                <a:solidFill>
                  <a:schemeClr val="tx1">
                    <a:tint val="75000"/>
                  </a:schemeClr>
                </a:solidFill>
              </a:defRPr>
            </a:lvl8pPr>
            <a:lvl9pPr marL="3652439" indent="0">
              <a:buNone/>
              <a:defRPr sz="1400">
                <a:solidFill>
                  <a:schemeClr val="tx1">
                    <a:tint val="75000"/>
                  </a:schemeClr>
                </a:solidFill>
              </a:defRPr>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F8865EE-A274-47EF-A34D-AE819793C965}" type="datetimeFigureOut">
              <a:rPr lang="ru-RU">
                <a:solidFill>
                  <a:prstClr val="black">
                    <a:tint val="75000"/>
                  </a:prstClr>
                </a:solidFill>
              </a:rPr>
              <a:pPr>
                <a:defRPr/>
              </a:pPr>
              <a:t>10.02.2021</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B0591943-79B6-4589-AAEF-BB1653967C18}" type="slidenum">
              <a:rPr lang="ru-RU" altLang="ru-RU"/>
              <a:pPr>
                <a:defRPr/>
              </a:pPr>
              <a:t>‹#›</a:t>
            </a:fld>
            <a:endParaRPr lang="ru-RU" altLang="ru-RU"/>
          </a:p>
        </p:txBody>
      </p:sp>
    </p:spTree>
    <p:extLst>
      <p:ext uri="{BB962C8B-B14F-4D97-AF65-F5344CB8AC3E}">
        <p14:creationId xmlns:p14="http://schemas.microsoft.com/office/powerpoint/2010/main" val="9118942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5" name="Picture 2" descr="Z:\Projects\Текущие\Проектная\FNS_2012\_БРЭНДБУК\out\PPT\3_1_present_A4-0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1588"/>
            <a:ext cx="9142412" cy="514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534988" y="1322786"/>
            <a:ext cx="4735512" cy="3743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5422911" y="1322786"/>
            <a:ext cx="4735513" cy="3743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4"/>
          <p:cNvSpPr>
            <a:spLocks noGrp="1"/>
          </p:cNvSpPr>
          <p:nvPr>
            <p:ph type="dt" sz="half" idx="10"/>
          </p:nvPr>
        </p:nvSpPr>
        <p:spPr/>
        <p:txBody>
          <a:bodyPr/>
          <a:lstStyle>
            <a:lvl1pPr>
              <a:defRPr/>
            </a:lvl1pPr>
          </a:lstStyle>
          <a:p>
            <a:pPr>
              <a:defRPr/>
            </a:pPr>
            <a:fld id="{6049A7BD-1F76-488C-8083-B34858FFA321}" type="datetimeFigureOut">
              <a:rPr lang="ru-RU">
                <a:solidFill>
                  <a:prstClr val="black">
                    <a:tint val="75000"/>
                  </a:prstClr>
                </a:solidFill>
              </a:rPr>
              <a:pPr>
                <a:defRPr/>
              </a:pPr>
              <a:t>10.02.2021</a:t>
            </a:fld>
            <a:endParaRPr lang="ru-RU">
              <a:solidFill>
                <a:prstClr val="black">
                  <a:tint val="75000"/>
                </a:prstClr>
              </a:solidFill>
            </a:endParaRPr>
          </a:p>
        </p:txBody>
      </p:sp>
      <p:sp>
        <p:nvSpPr>
          <p:cNvPr id="7" name="Нижний колонтитул 5"/>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8" name="Номер слайда 6"/>
          <p:cNvSpPr>
            <a:spLocks noGrp="1"/>
          </p:cNvSpPr>
          <p:nvPr>
            <p:ph type="sldNum" sz="quarter" idx="12"/>
          </p:nvPr>
        </p:nvSpPr>
        <p:spPr/>
        <p:txBody>
          <a:bodyPr/>
          <a:lstStyle>
            <a:lvl1pPr>
              <a:defRPr/>
            </a:lvl1pPr>
          </a:lstStyle>
          <a:p>
            <a:pPr>
              <a:defRPr/>
            </a:pPr>
            <a:fld id="{BB6552CC-A613-47E6-902A-EE238C79532E}" type="slidenum">
              <a:rPr lang="ru-RU" altLang="ru-RU"/>
              <a:pPr>
                <a:defRPr/>
              </a:pPr>
              <a:t>‹#›</a:t>
            </a:fld>
            <a:endParaRPr lang="ru-RU" altLang="ru-RU"/>
          </a:p>
        </p:txBody>
      </p:sp>
    </p:spTree>
    <p:extLst>
      <p:ext uri="{BB962C8B-B14F-4D97-AF65-F5344CB8AC3E}">
        <p14:creationId xmlns:p14="http://schemas.microsoft.com/office/powerpoint/2010/main" val="13413037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151335"/>
            <a:ext cx="4040188" cy="479822"/>
          </a:xfrm>
        </p:spPr>
        <p:txBody>
          <a:bodyPr anchor="b"/>
          <a:lstStyle>
            <a:lvl1pPr marL="0" indent="0">
              <a:buNone/>
              <a:defRPr sz="2400" b="1"/>
            </a:lvl1pPr>
            <a:lvl2pPr marL="456555" indent="0">
              <a:buNone/>
              <a:defRPr sz="2000" b="1"/>
            </a:lvl2pPr>
            <a:lvl3pPr marL="913110" indent="0">
              <a:buNone/>
              <a:defRPr sz="1800" b="1"/>
            </a:lvl3pPr>
            <a:lvl4pPr marL="1369664" indent="0">
              <a:buNone/>
              <a:defRPr sz="1600" b="1"/>
            </a:lvl4pPr>
            <a:lvl5pPr marL="1826221" indent="0">
              <a:buNone/>
              <a:defRPr sz="1600" b="1"/>
            </a:lvl5pPr>
            <a:lvl6pPr marL="2282774" indent="0">
              <a:buNone/>
              <a:defRPr sz="1600" b="1"/>
            </a:lvl6pPr>
            <a:lvl7pPr marL="2739331" indent="0">
              <a:buNone/>
              <a:defRPr sz="1600" b="1"/>
            </a:lvl7pPr>
            <a:lvl8pPr marL="3195886" indent="0">
              <a:buNone/>
              <a:defRPr sz="1600" b="1"/>
            </a:lvl8pPr>
            <a:lvl9pPr marL="3652439"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33" y="1151335"/>
            <a:ext cx="4041775" cy="479822"/>
          </a:xfrm>
        </p:spPr>
        <p:txBody>
          <a:bodyPr anchor="b"/>
          <a:lstStyle>
            <a:lvl1pPr marL="0" indent="0">
              <a:buNone/>
              <a:defRPr sz="2400" b="1"/>
            </a:lvl1pPr>
            <a:lvl2pPr marL="456555" indent="0">
              <a:buNone/>
              <a:defRPr sz="2000" b="1"/>
            </a:lvl2pPr>
            <a:lvl3pPr marL="913110" indent="0">
              <a:buNone/>
              <a:defRPr sz="1800" b="1"/>
            </a:lvl3pPr>
            <a:lvl4pPr marL="1369664" indent="0">
              <a:buNone/>
              <a:defRPr sz="1600" b="1"/>
            </a:lvl4pPr>
            <a:lvl5pPr marL="1826221" indent="0">
              <a:buNone/>
              <a:defRPr sz="1600" b="1"/>
            </a:lvl5pPr>
            <a:lvl6pPr marL="2282774" indent="0">
              <a:buNone/>
              <a:defRPr sz="1600" b="1"/>
            </a:lvl6pPr>
            <a:lvl7pPr marL="2739331" indent="0">
              <a:buNone/>
              <a:defRPr sz="1600" b="1"/>
            </a:lvl7pPr>
            <a:lvl8pPr marL="3195886" indent="0">
              <a:buNone/>
              <a:defRPr sz="1600" b="1"/>
            </a:lvl8pPr>
            <a:lvl9pPr marL="3652439"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01E09EF6-FF18-4833-8E8B-456809096AE0}" type="slidenum">
              <a:rPr lang="ru-RU" altLang="ru-RU"/>
              <a:pPr>
                <a:defRPr/>
              </a:pPr>
              <a:t>‹#›</a:t>
            </a:fld>
            <a:endParaRPr lang="ru-RU" altLang="ru-RU"/>
          </a:p>
        </p:txBody>
      </p:sp>
    </p:spTree>
    <p:extLst>
      <p:ext uri="{BB962C8B-B14F-4D97-AF65-F5344CB8AC3E}">
        <p14:creationId xmlns:p14="http://schemas.microsoft.com/office/powerpoint/2010/main" val="11615510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3" name="Picture 2" descr="Z:\Projects\Текущие\Проектная\FNS_2012\_БРЭНДБУК\out\PPT\3_1_present_A4-0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1588"/>
            <a:ext cx="9142412" cy="514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title"/>
          </p:nvPr>
        </p:nvSpPr>
        <p:spPr/>
        <p:txBody>
          <a:bodyPr/>
          <a:lstStyle/>
          <a:p>
            <a:r>
              <a:rPr lang="ru-RU" smtClean="0"/>
              <a:t>Образец заголовка</a:t>
            </a:r>
            <a:endParaRPr lang="ru-RU"/>
          </a:p>
        </p:txBody>
      </p:sp>
      <p:sp>
        <p:nvSpPr>
          <p:cNvPr id="4" name="Дата 2"/>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3"/>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4"/>
          <p:cNvSpPr>
            <a:spLocks noGrp="1"/>
          </p:cNvSpPr>
          <p:nvPr>
            <p:ph type="sldNum" sz="quarter" idx="12"/>
          </p:nvPr>
        </p:nvSpPr>
        <p:spPr/>
        <p:txBody>
          <a:bodyPr/>
          <a:lstStyle>
            <a:lvl1pPr>
              <a:defRPr/>
            </a:lvl1pPr>
          </a:lstStyle>
          <a:p>
            <a:pPr>
              <a:defRPr/>
            </a:pPr>
            <a:fld id="{A4528021-8591-42F3-9D29-215679037B3D}" type="slidenum">
              <a:rPr lang="ru-RU" altLang="ru-RU"/>
              <a:pPr>
                <a:defRPr/>
              </a:pPr>
              <a:t>‹#›</a:t>
            </a:fld>
            <a:endParaRPr lang="ru-RU" altLang="ru-RU"/>
          </a:p>
        </p:txBody>
      </p:sp>
    </p:spTree>
    <p:extLst>
      <p:ext uri="{BB962C8B-B14F-4D97-AF65-F5344CB8AC3E}">
        <p14:creationId xmlns:p14="http://schemas.microsoft.com/office/powerpoint/2010/main" val="5196559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991582DB-9F05-40A2-8B41-83AEFA27051C}" type="slidenum">
              <a:rPr lang="ru-RU" altLang="ru-RU"/>
              <a:pPr>
                <a:defRPr/>
              </a:pPr>
              <a:t>‹#›</a:t>
            </a:fld>
            <a:endParaRPr lang="ru-RU" altLang="ru-RU"/>
          </a:p>
        </p:txBody>
      </p:sp>
    </p:spTree>
    <p:extLst>
      <p:ext uri="{BB962C8B-B14F-4D97-AF65-F5344CB8AC3E}">
        <p14:creationId xmlns:p14="http://schemas.microsoft.com/office/powerpoint/2010/main" val="31057067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11" y="204787"/>
            <a:ext cx="3008313" cy="871538"/>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11" y="1076327"/>
            <a:ext cx="3008313" cy="3518297"/>
          </a:xfrm>
        </p:spPr>
        <p:txBody>
          <a:bodyPr/>
          <a:lstStyle>
            <a:lvl1pPr marL="0" indent="0">
              <a:buNone/>
              <a:defRPr sz="1400"/>
            </a:lvl1pPr>
            <a:lvl2pPr marL="456555" indent="0">
              <a:buNone/>
              <a:defRPr sz="1200"/>
            </a:lvl2pPr>
            <a:lvl3pPr marL="913110" indent="0">
              <a:buNone/>
              <a:defRPr sz="1000"/>
            </a:lvl3pPr>
            <a:lvl4pPr marL="1369664" indent="0">
              <a:buNone/>
              <a:defRPr sz="900"/>
            </a:lvl4pPr>
            <a:lvl5pPr marL="1826221" indent="0">
              <a:buNone/>
              <a:defRPr sz="900"/>
            </a:lvl5pPr>
            <a:lvl6pPr marL="2282774" indent="0">
              <a:buNone/>
              <a:defRPr sz="900"/>
            </a:lvl6pPr>
            <a:lvl7pPr marL="2739331" indent="0">
              <a:buNone/>
              <a:defRPr sz="900"/>
            </a:lvl7pPr>
            <a:lvl8pPr marL="3195886" indent="0">
              <a:buNone/>
              <a:defRPr sz="900"/>
            </a:lvl8pPr>
            <a:lvl9pPr marL="3652439"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35AA22A9-6B81-4C67-9F95-7B9279F883CC}" type="slidenum">
              <a:rPr lang="ru-RU" altLang="ru-RU"/>
              <a:pPr>
                <a:defRPr/>
              </a:pPr>
              <a:t>‹#›</a:t>
            </a:fld>
            <a:endParaRPr lang="ru-RU" altLang="ru-RU"/>
          </a:p>
        </p:txBody>
      </p:sp>
    </p:spTree>
    <p:extLst>
      <p:ext uri="{BB962C8B-B14F-4D97-AF65-F5344CB8AC3E}">
        <p14:creationId xmlns:p14="http://schemas.microsoft.com/office/powerpoint/2010/main" val="1324954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1"/>
            <a:ext cx="5486400" cy="425054"/>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459581"/>
            <a:ext cx="5486400" cy="3086100"/>
          </a:xfrm>
        </p:spPr>
        <p:txBody>
          <a:bodyPr rtlCol="0">
            <a:normAutofit/>
          </a:bodyPr>
          <a:lstStyle>
            <a:lvl1pPr marL="0" indent="0">
              <a:buNone/>
              <a:defRPr sz="3200"/>
            </a:lvl1pPr>
            <a:lvl2pPr marL="456555" indent="0">
              <a:buNone/>
              <a:defRPr sz="2800"/>
            </a:lvl2pPr>
            <a:lvl3pPr marL="913110" indent="0">
              <a:buNone/>
              <a:defRPr sz="2400"/>
            </a:lvl3pPr>
            <a:lvl4pPr marL="1369664" indent="0">
              <a:buNone/>
              <a:defRPr sz="2000"/>
            </a:lvl4pPr>
            <a:lvl5pPr marL="1826221" indent="0">
              <a:buNone/>
              <a:defRPr sz="2000"/>
            </a:lvl5pPr>
            <a:lvl6pPr marL="2282774" indent="0">
              <a:buNone/>
              <a:defRPr sz="2000"/>
            </a:lvl6pPr>
            <a:lvl7pPr marL="2739331" indent="0">
              <a:buNone/>
              <a:defRPr sz="2000"/>
            </a:lvl7pPr>
            <a:lvl8pPr marL="3195886" indent="0">
              <a:buNone/>
              <a:defRPr sz="2000"/>
            </a:lvl8pPr>
            <a:lvl9pPr marL="3652439"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4025504"/>
            <a:ext cx="5486400" cy="603647"/>
          </a:xfrm>
        </p:spPr>
        <p:txBody>
          <a:bodyPr/>
          <a:lstStyle>
            <a:lvl1pPr marL="0" indent="0">
              <a:buNone/>
              <a:defRPr sz="1400"/>
            </a:lvl1pPr>
            <a:lvl2pPr marL="456555" indent="0">
              <a:buNone/>
              <a:defRPr sz="1200"/>
            </a:lvl2pPr>
            <a:lvl3pPr marL="913110" indent="0">
              <a:buNone/>
              <a:defRPr sz="1000"/>
            </a:lvl3pPr>
            <a:lvl4pPr marL="1369664" indent="0">
              <a:buNone/>
              <a:defRPr sz="900"/>
            </a:lvl4pPr>
            <a:lvl5pPr marL="1826221" indent="0">
              <a:buNone/>
              <a:defRPr sz="900"/>
            </a:lvl5pPr>
            <a:lvl6pPr marL="2282774" indent="0">
              <a:buNone/>
              <a:defRPr sz="900"/>
            </a:lvl6pPr>
            <a:lvl7pPr marL="2739331" indent="0">
              <a:buNone/>
              <a:defRPr sz="900"/>
            </a:lvl7pPr>
            <a:lvl8pPr marL="3195886" indent="0">
              <a:buNone/>
              <a:defRPr sz="900"/>
            </a:lvl8pPr>
            <a:lvl9pPr marL="3652439"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825C6A8A-3A15-4178-A6B3-02A825F03E42}" type="slidenum">
              <a:rPr lang="ru-RU" altLang="ru-RU"/>
              <a:pPr>
                <a:defRPr/>
              </a:pPr>
              <a:t>‹#›</a:t>
            </a:fld>
            <a:endParaRPr lang="ru-RU" altLang="ru-RU"/>
          </a:p>
        </p:txBody>
      </p:sp>
    </p:spTree>
    <p:extLst>
      <p:ext uri="{BB962C8B-B14F-4D97-AF65-F5344CB8AC3E}">
        <p14:creationId xmlns:p14="http://schemas.microsoft.com/office/powerpoint/2010/main" val="3394738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188" y="1504959"/>
            <a:ext cx="7632700" cy="3206749"/>
          </a:xfrm>
        </p:spPr>
        <p:txBody>
          <a:bodyPr>
            <a:noAutofit/>
          </a:bodyPr>
          <a:lstStyle>
            <a:lvl1pPr marL="284162" indent="0">
              <a:buFontTx/>
              <a:buNone/>
              <a:defRPr b="1">
                <a:latin typeface="+mj-lt"/>
              </a:defRPr>
            </a:lvl1pPr>
            <a:lvl2pPr marL="281680" indent="2485">
              <a:defRPr>
                <a:latin typeface="+mj-lt"/>
              </a:defRPr>
            </a:lvl2pPr>
            <a:lvl3pPr marL="491389" indent="-203506">
              <a:tabLst/>
              <a:defRPr>
                <a:latin typeface="+mj-lt"/>
              </a:defRPr>
            </a:lvl3pPr>
            <a:lvl4pPr marL="0" indent="281680">
              <a:defRPr>
                <a:latin typeface="+mj-lt"/>
              </a:defRPr>
            </a:lvl4pPr>
            <a:lvl5pPr>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TextBox 9"/>
          <p:cNvSpPr txBox="1"/>
          <p:nvPr userDrawn="1"/>
        </p:nvSpPr>
        <p:spPr>
          <a:xfrm>
            <a:off x="5926640" y="3845307"/>
            <a:ext cx="923618" cy="282640"/>
          </a:xfrm>
          <a:prstGeom prst="rect">
            <a:avLst/>
          </a:prstGeom>
          <a:noFill/>
        </p:spPr>
        <p:txBody>
          <a:bodyPr wrap="square" lIns="71473" tIns="35737" rIns="71473" bIns="35737" rtlCol="0">
            <a:noAutofit/>
          </a:bodyPr>
          <a:lstStyle/>
          <a:p>
            <a:endParaRPr lang="ru-RU" dirty="0"/>
          </a:p>
        </p:txBody>
      </p:sp>
      <p:sp>
        <p:nvSpPr>
          <p:cNvPr id="13" name="Заголовок 12"/>
          <p:cNvSpPr>
            <a:spLocks noGrp="1"/>
          </p:cNvSpPr>
          <p:nvPr>
            <p:ph type="title" hasCustomPrompt="1"/>
          </p:nvPr>
        </p:nvSpPr>
        <p:spPr>
          <a:xfrm>
            <a:off x="611189" y="558802"/>
            <a:ext cx="7548638" cy="946151"/>
          </a:xfrm>
        </p:spPr>
        <p:txBody>
          <a:bodyPr/>
          <a:lstStyle>
            <a:lvl1pPr marL="0" marR="0" indent="0" defTabSz="815317" rtl="0" eaLnBrk="1" fontAlgn="auto" latinLnBrk="0" hangingPunct="1">
              <a:lnSpc>
                <a:spcPct val="100000"/>
              </a:lnSpc>
              <a:spcBef>
                <a:spcPct val="0"/>
              </a:spcBef>
              <a:spcAft>
                <a:spcPts val="0"/>
              </a:spcAft>
              <a:tabLst/>
              <a:defRPr sz="4200"/>
            </a:lvl1pPr>
          </a:lstStyle>
          <a:p>
            <a:pPr marL="0" marR="0" lvl="0" indent="0" defTabSz="815317"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14" name="Номер слайда 13"/>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FEDCCD70-78DC-4103-BA2A-6BE84D4016D6}" type="slidenum">
              <a:rPr lang="ru-RU" altLang="ru-RU"/>
              <a:pPr>
                <a:defRPr/>
              </a:pPr>
              <a:t>‹#›</a:t>
            </a:fld>
            <a:endParaRPr lang="ru-RU" altLang="ru-RU"/>
          </a:p>
        </p:txBody>
      </p:sp>
    </p:spTree>
    <p:extLst>
      <p:ext uri="{BB962C8B-B14F-4D97-AF65-F5344CB8AC3E}">
        <p14:creationId xmlns:p14="http://schemas.microsoft.com/office/powerpoint/2010/main" val="39086590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53353" y="227410"/>
            <a:ext cx="2405063" cy="48387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34988" y="227410"/>
            <a:ext cx="7065962" cy="48387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707B016E-F422-4C15-A6EC-1A320963CFCC}" type="slidenum">
              <a:rPr lang="ru-RU" altLang="ru-RU"/>
              <a:pPr>
                <a:defRPr/>
              </a:pPr>
              <a:t>‹#›</a:t>
            </a:fld>
            <a:endParaRPr lang="ru-RU" altLang="ru-RU"/>
          </a:p>
        </p:txBody>
      </p:sp>
    </p:spTree>
    <p:extLst>
      <p:ext uri="{BB962C8B-B14F-4D97-AF65-F5344CB8AC3E}">
        <p14:creationId xmlns:p14="http://schemas.microsoft.com/office/powerpoint/2010/main" val="38687696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4.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2413" cy="514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Содержимое 2"/>
          <p:cNvSpPr>
            <a:spLocks noGrp="1"/>
          </p:cNvSpPr>
          <p:nvPr>
            <p:ph idx="1"/>
          </p:nvPr>
        </p:nvSpPr>
        <p:spPr>
          <a:xfrm>
            <a:off x="822640" y="1205157"/>
            <a:ext cx="7320689" cy="3621940"/>
          </a:xfrm>
        </p:spPr>
        <p:txBody>
          <a:bodyPr/>
          <a:lstStyle>
            <a:lvl1pPr marL="318509" indent="0">
              <a:buFontTx/>
              <a:buNone/>
              <a:defRPr b="1">
                <a:latin typeface="+mj-lt"/>
              </a:defRPr>
            </a:lvl1pPr>
            <a:lvl2pPr marL="318509" indent="0">
              <a:defRPr>
                <a:latin typeface="+mj-lt"/>
              </a:defRPr>
            </a:lvl2pPr>
            <a:lvl3pPr marL="550782" indent="-228102">
              <a:defRPr>
                <a:latin typeface="+mj-lt"/>
              </a:defRPr>
            </a:lvl3pPr>
            <a:lvl4pPr marL="0" indent="315727">
              <a:defRPr>
                <a:latin typeface="+mj-lt"/>
              </a:defRPr>
            </a:lvl4pPr>
            <a:lvl5pPr marL="1257341"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p:nvPr>
        </p:nvSpPr>
        <p:spPr>
          <a:xfrm>
            <a:off x="821929" y="375805"/>
            <a:ext cx="7337901" cy="829352"/>
          </a:xfrm>
        </p:spPr>
        <p:txBody>
          <a:bodyPr/>
          <a:lstStyle>
            <a:lvl1pPr marL="0" marR="0" indent="0" defTabSz="913857" rtl="0" eaLnBrk="1" fontAlgn="auto" latinLnBrk="0" hangingPunct="1">
              <a:lnSpc>
                <a:spcPct val="100000"/>
              </a:lnSpc>
              <a:spcBef>
                <a:spcPct val="0"/>
              </a:spcBef>
              <a:spcAft>
                <a:spcPts val="0"/>
              </a:spcAft>
              <a:tabLst/>
              <a:defRPr sz="4700"/>
            </a:lvl1pPr>
          </a:lstStyle>
          <a:p>
            <a:pPr lvl="0"/>
            <a:r>
              <a:rPr lang="ru-RU" noProof="0" smtClean="0"/>
              <a:t>Образец заголовка</a:t>
            </a:r>
            <a:endParaRPr lang="ru-RU" noProof="0" dirty="0" smtClean="0"/>
          </a:p>
        </p:txBody>
      </p:sp>
      <p:sp>
        <p:nvSpPr>
          <p:cNvPr id="5" name="Номер слайда 19"/>
          <p:cNvSpPr>
            <a:spLocks noGrp="1"/>
          </p:cNvSpPr>
          <p:nvPr>
            <p:ph type="sldNum" sz="quarter" idx="10"/>
          </p:nvPr>
        </p:nvSpPr>
        <p:spPr/>
        <p:txBody>
          <a:bodyPr/>
          <a:lstStyle>
            <a:lvl1pPr>
              <a:defRPr/>
            </a:lvl1pPr>
          </a:lstStyle>
          <a:p>
            <a:pPr>
              <a:defRPr/>
            </a:pPr>
            <a:fld id="{50E7D80B-A0F2-457D-9C30-46E27AD9C6AD}" type="slidenum">
              <a:rPr lang="ru-RU" altLang="ru-RU"/>
              <a:pPr>
                <a:defRPr/>
              </a:pPr>
              <a:t>‹#›</a:t>
            </a:fld>
            <a:endParaRPr lang="ru-RU" altLang="ru-RU"/>
          </a:p>
        </p:txBody>
      </p:sp>
    </p:spTree>
    <p:extLst>
      <p:ext uri="{BB962C8B-B14F-4D97-AF65-F5344CB8AC3E}">
        <p14:creationId xmlns:p14="http://schemas.microsoft.com/office/powerpoint/2010/main" val="18745222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1588"/>
            <a:ext cx="9142412" cy="514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9"/>
          <p:cNvSpPr txBox="1">
            <a:spLocks noChangeArrowheads="1"/>
          </p:cNvSpPr>
          <p:nvPr userDrawn="1"/>
        </p:nvSpPr>
        <p:spPr bwMode="auto">
          <a:xfrm>
            <a:off x="5926138" y="3846513"/>
            <a:ext cx="923925"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14" tIns="40057" rIns="80114" bIns="40057"/>
          <a:lstStyle>
            <a:lvl1pPr eaLnBrk="0" hangingPunct="0">
              <a:defRPr sz="2100">
                <a:solidFill>
                  <a:schemeClr val="tx1"/>
                </a:solidFill>
                <a:latin typeface="Arial" pitchFamily="34" charset="0"/>
              </a:defRPr>
            </a:lvl1pPr>
            <a:lvl2pPr marL="742950" indent="-285750" eaLnBrk="0" hangingPunct="0">
              <a:defRPr sz="2100">
                <a:solidFill>
                  <a:schemeClr val="tx1"/>
                </a:solidFill>
                <a:latin typeface="Arial" pitchFamily="34" charset="0"/>
              </a:defRPr>
            </a:lvl2pPr>
            <a:lvl3pPr marL="1143000" indent="-228600" eaLnBrk="0" hangingPunct="0">
              <a:defRPr sz="2100">
                <a:solidFill>
                  <a:schemeClr val="tx1"/>
                </a:solidFill>
                <a:latin typeface="Arial" pitchFamily="34" charset="0"/>
              </a:defRPr>
            </a:lvl3pPr>
            <a:lvl4pPr marL="1600200" indent="-228600" eaLnBrk="0" hangingPunct="0">
              <a:defRPr sz="2100">
                <a:solidFill>
                  <a:schemeClr val="tx1"/>
                </a:solidFill>
                <a:latin typeface="Arial" pitchFamily="34" charset="0"/>
              </a:defRPr>
            </a:lvl4pPr>
            <a:lvl5pPr marL="2057400" indent="-228600" eaLnBrk="0" hangingPunct="0">
              <a:defRPr sz="2100">
                <a:solidFill>
                  <a:schemeClr val="tx1"/>
                </a:solidFill>
                <a:latin typeface="Arial" pitchFamily="34" charset="0"/>
              </a:defRPr>
            </a:lvl5pPr>
            <a:lvl6pPr marL="2514600" indent="-228600" defTabSz="1042988" eaLnBrk="0" fontAlgn="base" hangingPunct="0">
              <a:spcBef>
                <a:spcPct val="0"/>
              </a:spcBef>
              <a:spcAft>
                <a:spcPct val="0"/>
              </a:spcAft>
              <a:defRPr sz="2100">
                <a:solidFill>
                  <a:schemeClr val="tx1"/>
                </a:solidFill>
                <a:latin typeface="Arial" pitchFamily="34" charset="0"/>
              </a:defRPr>
            </a:lvl6pPr>
            <a:lvl7pPr marL="2971800" indent="-228600" defTabSz="1042988" eaLnBrk="0" fontAlgn="base" hangingPunct="0">
              <a:spcBef>
                <a:spcPct val="0"/>
              </a:spcBef>
              <a:spcAft>
                <a:spcPct val="0"/>
              </a:spcAft>
              <a:defRPr sz="2100">
                <a:solidFill>
                  <a:schemeClr val="tx1"/>
                </a:solidFill>
                <a:latin typeface="Arial" pitchFamily="34" charset="0"/>
              </a:defRPr>
            </a:lvl7pPr>
            <a:lvl8pPr marL="3429000" indent="-228600" defTabSz="1042988" eaLnBrk="0" fontAlgn="base" hangingPunct="0">
              <a:spcBef>
                <a:spcPct val="0"/>
              </a:spcBef>
              <a:spcAft>
                <a:spcPct val="0"/>
              </a:spcAft>
              <a:defRPr sz="2100">
                <a:solidFill>
                  <a:schemeClr val="tx1"/>
                </a:solidFill>
                <a:latin typeface="Arial" pitchFamily="34" charset="0"/>
              </a:defRPr>
            </a:lvl8pPr>
            <a:lvl9pPr marL="3886200" indent="-228600" defTabSz="1042988" eaLnBrk="0" fontAlgn="base" hangingPunct="0">
              <a:spcBef>
                <a:spcPct val="0"/>
              </a:spcBef>
              <a:spcAft>
                <a:spcPct val="0"/>
              </a:spcAft>
              <a:defRPr sz="2100">
                <a:solidFill>
                  <a:schemeClr val="tx1"/>
                </a:solidFill>
                <a:latin typeface="Arial" pitchFamily="34" charset="0"/>
              </a:defRPr>
            </a:lvl9pPr>
          </a:lstStyle>
          <a:p>
            <a:pPr defTabSz="913799" eaLnBrk="1" hangingPunct="1">
              <a:defRPr/>
            </a:pPr>
            <a:endParaRPr lang="ru-RU" smtClean="0">
              <a:solidFill>
                <a:prstClr val="black"/>
              </a:solidFill>
              <a:latin typeface="Calibri" pitchFamily="34" charset="0"/>
              <a:cs typeface="Arial" pitchFamily="34" charset="0"/>
            </a:endParaRPr>
          </a:p>
        </p:txBody>
      </p:sp>
      <p:sp>
        <p:nvSpPr>
          <p:cNvPr id="3" name="Содержимое 2"/>
          <p:cNvSpPr>
            <a:spLocks noGrp="1"/>
          </p:cNvSpPr>
          <p:nvPr>
            <p:ph idx="1"/>
          </p:nvPr>
        </p:nvSpPr>
        <p:spPr>
          <a:xfrm>
            <a:off x="822640" y="1205157"/>
            <a:ext cx="7320689" cy="3621940"/>
          </a:xfrm>
        </p:spPr>
        <p:txBody>
          <a:bodyPr/>
          <a:lstStyle>
            <a:lvl1pPr marL="318509" indent="0">
              <a:buFontTx/>
              <a:buNone/>
              <a:defRPr b="1">
                <a:latin typeface="+mj-lt"/>
              </a:defRPr>
            </a:lvl1pPr>
            <a:lvl2pPr marL="315727" indent="2783">
              <a:defRPr>
                <a:latin typeface="+mj-lt"/>
              </a:defRPr>
            </a:lvl2pPr>
            <a:lvl3pPr marL="550782" indent="-228102">
              <a:tabLst/>
              <a:defRPr>
                <a:latin typeface="+mj-lt"/>
              </a:defRPr>
            </a:lvl3pPr>
            <a:lvl4pPr marL="0" indent="315727">
              <a:lnSpc>
                <a:spcPts val="1578"/>
              </a:lnSpc>
              <a:spcBef>
                <a:spcPts val="351"/>
              </a:spcBef>
              <a:defRPr>
                <a:latin typeface="+mj-lt"/>
              </a:defRPr>
            </a:lvl4pPr>
            <a:lvl5pPr>
              <a:lnSpc>
                <a:spcPts val="1578"/>
              </a:lnSpc>
              <a:spcBef>
                <a:spcPts val="351"/>
              </a:spcBef>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Заголовок 12"/>
          <p:cNvSpPr>
            <a:spLocks noGrp="1"/>
          </p:cNvSpPr>
          <p:nvPr>
            <p:ph type="title"/>
          </p:nvPr>
        </p:nvSpPr>
        <p:spPr>
          <a:xfrm>
            <a:off x="822635" y="375805"/>
            <a:ext cx="7337192" cy="829352"/>
          </a:xfrm>
        </p:spPr>
        <p:txBody>
          <a:bodyPr/>
          <a:lstStyle>
            <a:lvl1pPr marL="0" marR="0" indent="0" defTabSz="913857" rtl="0" eaLnBrk="1" fontAlgn="auto" latinLnBrk="0" hangingPunct="1">
              <a:lnSpc>
                <a:spcPct val="100000"/>
              </a:lnSpc>
              <a:spcBef>
                <a:spcPct val="0"/>
              </a:spcBef>
              <a:spcAft>
                <a:spcPts val="0"/>
              </a:spcAft>
              <a:tabLst/>
              <a:defRPr sz="4700"/>
            </a:lvl1pPr>
          </a:lstStyle>
          <a:p>
            <a:pPr lvl="0"/>
            <a:r>
              <a:rPr lang="ru-RU" noProof="0" smtClean="0"/>
              <a:t>Образец заголовка</a:t>
            </a:r>
            <a:endParaRPr lang="ru-RU" noProof="0" dirty="0" smtClean="0"/>
          </a:p>
        </p:txBody>
      </p:sp>
      <p:sp>
        <p:nvSpPr>
          <p:cNvPr id="6" name="Номер слайда 13"/>
          <p:cNvSpPr>
            <a:spLocks noGrp="1"/>
          </p:cNvSpPr>
          <p:nvPr>
            <p:ph type="sldNum" sz="quarter" idx="10"/>
          </p:nvPr>
        </p:nvSpPr>
        <p:spPr/>
        <p:txBody>
          <a:bodyPr/>
          <a:lstStyle>
            <a:lvl1pPr>
              <a:defRPr/>
            </a:lvl1pPr>
          </a:lstStyle>
          <a:p>
            <a:pPr>
              <a:defRPr/>
            </a:pPr>
            <a:fld id="{CEBC6D12-4158-4980-BAFB-C6DD27495581}" type="slidenum">
              <a:rPr lang="ru-RU" altLang="ru-RU"/>
              <a:pPr>
                <a:defRPr/>
              </a:pPr>
              <a:t>‹#›</a:t>
            </a:fld>
            <a:endParaRPr lang="ru-RU" altLang="ru-RU"/>
          </a:p>
        </p:txBody>
      </p:sp>
    </p:spTree>
    <p:extLst>
      <p:ext uri="{BB962C8B-B14F-4D97-AF65-F5344CB8AC3E}">
        <p14:creationId xmlns:p14="http://schemas.microsoft.com/office/powerpoint/2010/main" val="3169639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188" y="1504959"/>
            <a:ext cx="7632700" cy="3206749"/>
          </a:xfrm>
        </p:spPr>
        <p:txBody>
          <a:bodyPr>
            <a:noAutofit/>
          </a:bodyPr>
          <a:lstStyle>
            <a:lvl1pPr marL="284162" indent="0">
              <a:buFontTx/>
              <a:buNone/>
              <a:defRPr b="1">
                <a:latin typeface="+mj-lt"/>
              </a:defRPr>
            </a:lvl1pPr>
            <a:lvl2pPr marL="281680" indent="2485">
              <a:defRPr>
                <a:latin typeface="+mj-lt"/>
              </a:defRPr>
            </a:lvl2pPr>
            <a:lvl3pPr marL="491389" indent="-203506">
              <a:tabLst/>
              <a:defRPr>
                <a:latin typeface="+mj-lt"/>
              </a:defRPr>
            </a:lvl3pPr>
            <a:lvl4pPr marL="0" indent="281680">
              <a:defRPr>
                <a:latin typeface="+mj-lt"/>
              </a:defRPr>
            </a:lvl4pPr>
            <a:lvl5pPr>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TextBox 9"/>
          <p:cNvSpPr txBox="1"/>
          <p:nvPr userDrawn="1"/>
        </p:nvSpPr>
        <p:spPr>
          <a:xfrm>
            <a:off x="5926640" y="3845307"/>
            <a:ext cx="923618" cy="282640"/>
          </a:xfrm>
          <a:prstGeom prst="rect">
            <a:avLst/>
          </a:prstGeom>
          <a:noFill/>
        </p:spPr>
        <p:txBody>
          <a:bodyPr wrap="square" lIns="71473" tIns="35737" rIns="71473" bIns="35737" rtlCol="0">
            <a:noAutofit/>
          </a:bodyPr>
          <a:lstStyle/>
          <a:p>
            <a:endParaRPr lang="ru-RU" dirty="0"/>
          </a:p>
        </p:txBody>
      </p:sp>
      <p:sp>
        <p:nvSpPr>
          <p:cNvPr id="13" name="Заголовок 12"/>
          <p:cNvSpPr>
            <a:spLocks noGrp="1"/>
          </p:cNvSpPr>
          <p:nvPr>
            <p:ph type="title" hasCustomPrompt="1"/>
          </p:nvPr>
        </p:nvSpPr>
        <p:spPr>
          <a:xfrm>
            <a:off x="611196" y="558801"/>
            <a:ext cx="7632699" cy="946150"/>
          </a:xfrm>
        </p:spPr>
        <p:txBody>
          <a:bodyPr>
            <a:noAutofit/>
          </a:bodyPr>
          <a:lstStyle>
            <a:lvl1pPr marL="0" marR="0" indent="0" defTabSz="815317" rtl="0" eaLnBrk="1" fontAlgn="auto" latinLnBrk="0" hangingPunct="1">
              <a:lnSpc>
                <a:spcPct val="100000"/>
              </a:lnSpc>
              <a:spcBef>
                <a:spcPct val="0"/>
              </a:spcBef>
              <a:spcAft>
                <a:spcPts val="0"/>
              </a:spcAft>
              <a:tabLst/>
              <a:defRPr sz="4200"/>
            </a:lvl1pPr>
          </a:lstStyle>
          <a:p>
            <a:pPr marL="0" marR="0" lvl="0" indent="0" defTabSz="815317"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9" name="Номер слайда 8"/>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Заголовок и объект">
    <p:spTree>
      <p:nvGrpSpPr>
        <p:cNvPr id="1" name=""/>
        <p:cNvGrpSpPr/>
        <p:nvPr/>
      </p:nvGrpSpPr>
      <p:grpSpPr>
        <a:xfrm>
          <a:off x="0" y="0"/>
          <a:ext cx="0" cy="0"/>
          <a:chOff x="0" y="0"/>
          <a:chExt cx="0" cy="0"/>
        </a:xfrm>
      </p:grpSpPr>
      <p:pic>
        <p:nvPicPr>
          <p:cNvPr id="4098" name="Picture 2" descr="Z:\Projects\Текущие\Проектная\FNS_2012\_БРЭНДБУК\out\PPT\3_1_present_16.9-04.png"/>
          <p:cNvPicPr>
            <a:picLocks noChangeAspect="1" noChangeArrowheads="1"/>
          </p:cNvPicPr>
          <p:nvPr userDrawn="1"/>
        </p:nvPicPr>
        <p:blipFill>
          <a:blip r:embed="rId2" cstate="print"/>
          <a:stretch>
            <a:fillRect/>
          </a:stretch>
        </p:blipFill>
        <p:spPr bwMode="auto">
          <a:xfrm>
            <a:off x="1" y="1169"/>
            <a:ext cx="9143998" cy="5142895"/>
          </a:xfrm>
          <a:prstGeom prst="rect">
            <a:avLst/>
          </a:prstGeom>
          <a:noFill/>
        </p:spPr>
      </p:pic>
      <p:sp>
        <p:nvSpPr>
          <p:cNvPr id="3" name="Содержимое 2"/>
          <p:cNvSpPr>
            <a:spLocks noGrp="1"/>
          </p:cNvSpPr>
          <p:nvPr>
            <p:ph idx="1"/>
          </p:nvPr>
        </p:nvSpPr>
        <p:spPr>
          <a:xfrm>
            <a:off x="611188" y="1504958"/>
            <a:ext cx="7632700" cy="3206749"/>
          </a:xfrm>
        </p:spPr>
        <p:txBody>
          <a:bodyPr>
            <a:noAutofit/>
          </a:bodyPr>
          <a:lstStyle>
            <a:lvl1pPr marL="284162" indent="0">
              <a:buFontTx/>
              <a:buNone/>
              <a:defRPr b="1">
                <a:latin typeface="+mj-lt"/>
              </a:defRPr>
            </a:lvl1pPr>
            <a:lvl2pPr marL="284162" indent="0">
              <a:defRPr>
                <a:latin typeface="+mj-lt"/>
              </a:defRPr>
            </a:lvl2pPr>
            <a:lvl3pPr marL="491389" indent="-203506">
              <a:defRPr>
                <a:latin typeface="+mj-lt"/>
              </a:defRPr>
            </a:lvl3pPr>
            <a:lvl4pPr marL="0" indent="281680">
              <a:defRPr>
                <a:latin typeface="+mj-lt"/>
              </a:defRPr>
            </a:lvl4pPr>
            <a:lvl5pPr marL="1121758"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hasCustomPrompt="1"/>
          </p:nvPr>
        </p:nvSpPr>
        <p:spPr>
          <a:xfrm>
            <a:off x="611196" y="558801"/>
            <a:ext cx="7632699" cy="946150"/>
          </a:xfrm>
        </p:spPr>
        <p:txBody>
          <a:bodyPr>
            <a:noAutofit/>
          </a:bodyPr>
          <a:lstStyle>
            <a:lvl1pPr marL="0" marR="0" indent="0" defTabSz="815317" rtl="0" eaLnBrk="1" fontAlgn="auto" latinLnBrk="0" hangingPunct="1">
              <a:lnSpc>
                <a:spcPct val="100000"/>
              </a:lnSpc>
              <a:spcBef>
                <a:spcPct val="0"/>
              </a:spcBef>
              <a:spcAft>
                <a:spcPts val="0"/>
              </a:spcAft>
              <a:tabLst/>
              <a:defRPr sz="4200"/>
            </a:lvl1pPr>
          </a:lstStyle>
          <a:p>
            <a:pPr marL="0" marR="0" lvl="0" indent="0" defTabSz="815317"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7" name="Номер слайда 6"/>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Заголовок и объект">
    <p:spTree>
      <p:nvGrpSpPr>
        <p:cNvPr id="1" name=""/>
        <p:cNvGrpSpPr/>
        <p:nvPr/>
      </p:nvGrpSpPr>
      <p:grpSpPr>
        <a:xfrm>
          <a:off x="0" y="0"/>
          <a:ext cx="0" cy="0"/>
          <a:chOff x="0" y="0"/>
          <a:chExt cx="0" cy="0"/>
        </a:xfrm>
      </p:grpSpPr>
      <p:pic>
        <p:nvPicPr>
          <p:cNvPr id="4098" name="Picture 2" descr="Z:\Projects\Текущие\Проектная\FNS_2012\_БРЭНДБУК\out\PPT\3_1_present_16.9-04.png"/>
          <p:cNvPicPr>
            <a:picLocks noChangeAspect="1" noChangeArrowheads="1"/>
          </p:cNvPicPr>
          <p:nvPr userDrawn="1"/>
        </p:nvPicPr>
        <p:blipFill>
          <a:blip r:embed="rId2" cstate="print"/>
          <a:stretch>
            <a:fillRect/>
          </a:stretch>
        </p:blipFill>
        <p:spPr bwMode="auto">
          <a:xfrm>
            <a:off x="0" y="1169"/>
            <a:ext cx="9144000" cy="5142895"/>
          </a:xfrm>
          <a:prstGeom prst="rect">
            <a:avLst/>
          </a:prstGeom>
          <a:noFill/>
        </p:spPr>
      </p:pic>
      <p:sp>
        <p:nvSpPr>
          <p:cNvPr id="3" name="Содержимое 2"/>
          <p:cNvSpPr>
            <a:spLocks noGrp="1"/>
          </p:cNvSpPr>
          <p:nvPr>
            <p:ph idx="1"/>
          </p:nvPr>
        </p:nvSpPr>
        <p:spPr>
          <a:xfrm>
            <a:off x="611188" y="1504958"/>
            <a:ext cx="7632700" cy="3206749"/>
          </a:xfrm>
        </p:spPr>
        <p:txBody>
          <a:bodyPr>
            <a:noAutofit/>
          </a:bodyPr>
          <a:lstStyle>
            <a:lvl1pPr marL="284162" indent="0">
              <a:buFontTx/>
              <a:buNone/>
              <a:defRPr b="1">
                <a:latin typeface="+mj-lt"/>
              </a:defRPr>
            </a:lvl1pPr>
            <a:lvl2pPr marL="284162" indent="0">
              <a:defRPr>
                <a:latin typeface="+mj-lt"/>
              </a:defRPr>
            </a:lvl2pPr>
            <a:lvl3pPr marL="491389" indent="-203506">
              <a:defRPr>
                <a:latin typeface="+mj-lt"/>
              </a:defRPr>
            </a:lvl3pPr>
            <a:lvl4pPr marL="0" indent="281680">
              <a:defRPr>
                <a:latin typeface="+mj-lt"/>
              </a:defRPr>
            </a:lvl4pPr>
            <a:lvl5pPr marL="1121758"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hasCustomPrompt="1"/>
          </p:nvPr>
        </p:nvSpPr>
        <p:spPr>
          <a:xfrm>
            <a:off x="611196" y="558801"/>
            <a:ext cx="7632699" cy="946150"/>
          </a:xfrm>
        </p:spPr>
        <p:txBody>
          <a:bodyPr>
            <a:noAutofit/>
          </a:bodyPr>
          <a:lstStyle>
            <a:lvl1pPr marL="0" marR="0" indent="0" defTabSz="815317" rtl="0" eaLnBrk="1" fontAlgn="auto" latinLnBrk="0" hangingPunct="1">
              <a:lnSpc>
                <a:spcPct val="100000"/>
              </a:lnSpc>
              <a:spcBef>
                <a:spcPct val="0"/>
              </a:spcBef>
              <a:spcAft>
                <a:spcPts val="0"/>
              </a:spcAft>
              <a:tabLst/>
              <a:defRPr sz="4200"/>
            </a:lvl1pPr>
          </a:lstStyle>
          <a:p>
            <a:pPr marL="0" marR="0" lvl="0" indent="0" defTabSz="815317"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7" name="Номер слайда 6"/>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7" name="Picture 2" descr="Z:\Projects\Текущие\Проектная\FNS_2012\_БРЭНДБУК\out\PPT\3_1_present_16.9-02.png"/>
          <p:cNvPicPr>
            <a:picLocks noChangeAspect="1" noChangeArrowheads="1"/>
          </p:cNvPicPr>
          <p:nvPr userDrawn="1"/>
        </p:nvPicPr>
        <p:blipFill>
          <a:blip r:embed="rId2" cstate="print"/>
          <a:stretch>
            <a:fillRect/>
          </a:stretch>
        </p:blipFill>
        <p:spPr bwMode="auto">
          <a:xfrm>
            <a:off x="0" y="-564"/>
            <a:ext cx="9144000" cy="5142895"/>
          </a:xfrm>
          <a:prstGeom prst="rect">
            <a:avLst/>
          </a:prstGeom>
          <a:noFill/>
        </p:spPr>
      </p:pic>
      <p:sp>
        <p:nvSpPr>
          <p:cNvPr id="2" name="Заголовок 1"/>
          <p:cNvSpPr>
            <a:spLocks noGrp="1"/>
          </p:cNvSpPr>
          <p:nvPr>
            <p:ph type="title"/>
          </p:nvPr>
        </p:nvSpPr>
        <p:spPr>
          <a:xfrm>
            <a:off x="2507046" y="1478186"/>
            <a:ext cx="5736842" cy="1021556"/>
          </a:xfrm>
        </p:spPr>
        <p:txBody>
          <a:bodyPr anchor="t"/>
          <a:lstStyle>
            <a:lvl1pPr algn="l">
              <a:defRPr sz="3600" b="1" cap="all"/>
            </a:lvl1pPr>
          </a:lstStyle>
          <a:p>
            <a:r>
              <a:rPr lang="ru-RU" smtClean="0"/>
              <a:t>Образец заголовка</a:t>
            </a:r>
            <a:endParaRPr lang="ru-RU" dirty="0"/>
          </a:p>
        </p:txBody>
      </p:sp>
      <p:sp>
        <p:nvSpPr>
          <p:cNvPr id="3" name="Текст 2"/>
          <p:cNvSpPr>
            <a:spLocks noGrp="1"/>
          </p:cNvSpPr>
          <p:nvPr>
            <p:ph type="body" idx="1"/>
          </p:nvPr>
        </p:nvSpPr>
        <p:spPr>
          <a:xfrm>
            <a:off x="2507046" y="353047"/>
            <a:ext cx="5736842" cy="1125140"/>
          </a:xfrm>
        </p:spPr>
        <p:txBody>
          <a:bodyPr anchor="b"/>
          <a:lstStyle>
            <a:lvl1pPr marL="0" indent="0">
              <a:buNone/>
              <a:defRPr sz="1800">
                <a:solidFill>
                  <a:schemeClr val="tx1">
                    <a:tint val="75000"/>
                  </a:schemeClr>
                </a:solidFill>
              </a:defRPr>
            </a:lvl1pPr>
            <a:lvl2pPr marL="407659" indent="0">
              <a:buNone/>
              <a:defRPr sz="1600">
                <a:solidFill>
                  <a:schemeClr val="tx1">
                    <a:tint val="75000"/>
                  </a:schemeClr>
                </a:solidFill>
              </a:defRPr>
            </a:lvl2pPr>
            <a:lvl3pPr marL="815317" indent="0">
              <a:buNone/>
              <a:defRPr sz="1400">
                <a:solidFill>
                  <a:schemeClr val="tx1">
                    <a:tint val="75000"/>
                  </a:schemeClr>
                </a:solidFill>
              </a:defRPr>
            </a:lvl3pPr>
            <a:lvl4pPr marL="1222971" indent="0">
              <a:buNone/>
              <a:defRPr sz="1300">
                <a:solidFill>
                  <a:schemeClr val="tx1">
                    <a:tint val="75000"/>
                  </a:schemeClr>
                </a:solidFill>
              </a:defRPr>
            </a:lvl4pPr>
            <a:lvl5pPr marL="1630631" indent="0">
              <a:buNone/>
              <a:defRPr sz="1300">
                <a:solidFill>
                  <a:schemeClr val="tx1">
                    <a:tint val="75000"/>
                  </a:schemeClr>
                </a:solidFill>
              </a:defRPr>
            </a:lvl5pPr>
            <a:lvl6pPr marL="2038290" indent="0">
              <a:buNone/>
              <a:defRPr sz="1300">
                <a:solidFill>
                  <a:schemeClr val="tx1">
                    <a:tint val="75000"/>
                  </a:schemeClr>
                </a:solidFill>
              </a:defRPr>
            </a:lvl6pPr>
            <a:lvl7pPr marL="2445947" indent="0">
              <a:buNone/>
              <a:defRPr sz="1300">
                <a:solidFill>
                  <a:schemeClr val="tx1">
                    <a:tint val="75000"/>
                  </a:schemeClr>
                </a:solidFill>
              </a:defRPr>
            </a:lvl7pPr>
            <a:lvl8pPr marL="2853603" indent="0">
              <a:buNone/>
              <a:defRPr sz="1300">
                <a:solidFill>
                  <a:schemeClr val="tx1">
                    <a:tint val="75000"/>
                  </a:schemeClr>
                </a:solidFill>
              </a:defRPr>
            </a:lvl8pPr>
            <a:lvl9pPr marL="3261263" indent="0">
              <a:buNone/>
              <a:defRPr sz="1300">
                <a:solidFill>
                  <a:schemeClr val="tx1">
                    <a:tint val="75000"/>
                  </a:schemeClr>
                </a:solidFill>
              </a:defRPr>
            </a:lvl9pPr>
          </a:lstStyle>
          <a:p>
            <a:pPr lvl="0"/>
            <a:r>
              <a:rPr lang="ru-RU" smtClean="0"/>
              <a:t>Образец текста</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189" y="558799"/>
            <a:ext cx="8075612" cy="946151"/>
          </a:xfrm>
        </p:spPr>
        <p:txBody>
          <a:bodyPr/>
          <a:lstStyle>
            <a:lvl1pPr algn="l">
              <a:defRPr/>
            </a:lvl1pPr>
          </a:lstStyle>
          <a:p>
            <a:r>
              <a:rPr lang="ru-RU" smtClean="0"/>
              <a:t>Образец заголовка</a:t>
            </a:r>
            <a:endParaRPr lang="ru-RU" dirty="0"/>
          </a:p>
        </p:txBody>
      </p:sp>
      <p:sp>
        <p:nvSpPr>
          <p:cNvPr id="3" name="Содержимое 2"/>
          <p:cNvSpPr>
            <a:spLocks noGrp="1"/>
          </p:cNvSpPr>
          <p:nvPr>
            <p:ph sz="half" idx="1"/>
          </p:nvPr>
        </p:nvSpPr>
        <p:spPr>
          <a:xfrm>
            <a:off x="611190" y="1504950"/>
            <a:ext cx="3647576" cy="3206750"/>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4572000" y="1504950"/>
            <a:ext cx="3671888" cy="3206750"/>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9" name="Номер слайда 8"/>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80"/>
            <a:ext cx="8229600" cy="85725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151343"/>
            <a:ext cx="4040188" cy="479821"/>
          </a:xfrm>
        </p:spPr>
        <p:txBody>
          <a:bodyPr anchor="b"/>
          <a:lstStyle>
            <a:lvl1pPr marL="0" indent="0">
              <a:buNone/>
              <a:defRPr sz="2100" b="1"/>
            </a:lvl1pPr>
            <a:lvl2pPr marL="407659" indent="0">
              <a:buNone/>
              <a:defRPr sz="1800" b="1"/>
            </a:lvl2pPr>
            <a:lvl3pPr marL="815317" indent="0">
              <a:buNone/>
              <a:defRPr sz="1600" b="1"/>
            </a:lvl3pPr>
            <a:lvl4pPr marL="1222971" indent="0">
              <a:buNone/>
              <a:defRPr sz="1400" b="1"/>
            </a:lvl4pPr>
            <a:lvl5pPr marL="1630631" indent="0">
              <a:buNone/>
              <a:defRPr sz="1400" b="1"/>
            </a:lvl5pPr>
            <a:lvl6pPr marL="2038290" indent="0">
              <a:buNone/>
              <a:defRPr sz="1400" b="1"/>
            </a:lvl6pPr>
            <a:lvl7pPr marL="2445947" indent="0">
              <a:buNone/>
              <a:defRPr sz="1400" b="1"/>
            </a:lvl7pPr>
            <a:lvl8pPr marL="2853603" indent="0">
              <a:buNone/>
              <a:defRPr sz="1400" b="1"/>
            </a:lvl8pPr>
            <a:lvl9pPr marL="3261263" indent="0">
              <a:buNone/>
              <a:defRPr sz="1400" b="1"/>
            </a:lvl9pPr>
          </a:lstStyle>
          <a:p>
            <a:pPr lvl="0"/>
            <a:r>
              <a:rPr lang="ru-RU" smtClean="0"/>
              <a:t>Образец текста</a:t>
            </a:r>
          </a:p>
        </p:txBody>
      </p:sp>
      <p:sp>
        <p:nvSpPr>
          <p:cNvPr id="4" name="Содержимое 3"/>
          <p:cNvSpPr>
            <a:spLocks noGrp="1"/>
          </p:cNvSpPr>
          <p:nvPr>
            <p:ph sz="half" idx="2"/>
          </p:nvPr>
        </p:nvSpPr>
        <p:spPr>
          <a:xfrm>
            <a:off x="457200" y="1631156"/>
            <a:ext cx="4040188" cy="2963466"/>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34" y="1151343"/>
            <a:ext cx="4041775" cy="479821"/>
          </a:xfrm>
        </p:spPr>
        <p:txBody>
          <a:bodyPr anchor="b"/>
          <a:lstStyle>
            <a:lvl1pPr marL="0" indent="0">
              <a:buNone/>
              <a:defRPr sz="2100" b="1"/>
            </a:lvl1pPr>
            <a:lvl2pPr marL="407659" indent="0">
              <a:buNone/>
              <a:defRPr sz="1800" b="1"/>
            </a:lvl2pPr>
            <a:lvl3pPr marL="815317" indent="0">
              <a:buNone/>
              <a:defRPr sz="1600" b="1"/>
            </a:lvl3pPr>
            <a:lvl4pPr marL="1222971" indent="0">
              <a:buNone/>
              <a:defRPr sz="1400" b="1"/>
            </a:lvl4pPr>
            <a:lvl5pPr marL="1630631" indent="0">
              <a:buNone/>
              <a:defRPr sz="1400" b="1"/>
            </a:lvl5pPr>
            <a:lvl6pPr marL="2038290" indent="0">
              <a:buNone/>
              <a:defRPr sz="1400" b="1"/>
            </a:lvl6pPr>
            <a:lvl7pPr marL="2445947" indent="0">
              <a:buNone/>
              <a:defRPr sz="1400" b="1"/>
            </a:lvl7pPr>
            <a:lvl8pPr marL="2853603" indent="0">
              <a:buNone/>
              <a:defRPr sz="1400" b="1"/>
            </a:lvl8pPr>
            <a:lvl9pPr marL="3261263" indent="0">
              <a:buNone/>
              <a:defRPr sz="1400" b="1"/>
            </a:lvl9pPr>
          </a:lstStyle>
          <a:p>
            <a:pPr lvl="0"/>
            <a:r>
              <a:rPr lang="ru-RU" smtClean="0"/>
              <a:t>Образец текста</a:t>
            </a:r>
          </a:p>
        </p:txBody>
      </p:sp>
      <p:sp>
        <p:nvSpPr>
          <p:cNvPr id="6" name="Содержимое 5"/>
          <p:cNvSpPr>
            <a:spLocks noGrp="1"/>
          </p:cNvSpPr>
          <p:nvPr>
            <p:ph sz="quarter" idx="4"/>
          </p:nvPr>
        </p:nvSpPr>
        <p:spPr>
          <a:xfrm>
            <a:off x="4645034" y="1631156"/>
            <a:ext cx="4041775" cy="2963466"/>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2D5A173-E5E4-4B86-BADB-BBB422306F42}" type="datetime1">
              <a:rPr lang="ru-RU" smtClean="0"/>
              <a:pPr/>
              <a:t>10.02.2021</a:t>
            </a:fld>
            <a:endParaRPr lang="ru-RU"/>
          </a:p>
        </p:txBody>
      </p:sp>
      <p:sp>
        <p:nvSpPr>
          <p:cNvPr id="8" name="Нижний колонтитул 7"/>
          <p:cNvSpPr>
            <a:spLocks noGrp="1"/>
          </p:cNvSpPr>
          <p:nvPr>
            <p:ph type="ftr" sz="quarter" idx="11"/>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Z:\Projects\Текущие\Проектная\FNS_2012\_БРЭНДБУК\out\PPT\3_1_present_16.9-03.png"/>
          <p:cNvPicPr>
            <a:picLocks noChangeAspect="1" noChangeArrowheads="1"/>
          </p:cNvPicPr>
          <p:nvPr/>
        </p:nvPicPr>
        <p:blipFill>
          <a:blip r:embed="rId22" cstate="print"/>
          <a:stretch>
            <a:fillRect/>
          </a:stretch>
        </p:blipFill>
        <p:spPr bwMode="auto">
          <a:xfrm>
            <a:off x="1" y="1169"/>
            <a:ext cx="9143998" cy="5142894"/>
          </a:xfrm>
          <a:prstGeom prst="rect">
            <a:avLst/>
          </a:prstGeom>
          <a:noFill/>
        </p:spPr>
      </p:pic>
      <p:sp>
        <p:nvSpPr>
          <p:cNvPr id="2" name="Заголовок 1"/>
          <p:cNvSpPr>
            <a:spLocks noGrp="1"/>
          </p:cNvSpPr>
          <p:nvPr>
            <p:ph type="title"/>
          </p:nvPr>
        </p:nvSpPr>
        <p:spPr>
          <a:xfrm>
            <a:off x="611188" y="558800"/>
            <a:ext cx="7632700" cy="925984"/>
          </a:xfrm>
          <a:prstGeom prst="rect">
            <a:avLst/>
          </a:prstGeom>
        </p:spPr>
        <p:txBody>
          <a:bodyPr vert="horz" lIns="81533" tIns="40767" rIns="81533" bIns="40767" rtlCol="0" anchor="ctr">
            <a:noAutofit/>
          </a:bodyPr>
          <a:lstStyle/>
          <a:p>
            <a:r>
              <a:rPr lang="ru-RU" dirty="0" smtClean="0"/>
              <a:t>Образец заголовка</a:t>
            </a:r>
            <a:endParaRPr lang="ru-RU" dirty="0"/>
          </a:p>
        </p:txBody>
      </p:sp>
      <p:sp>
        <p:nvSpPr>
          <p:cNvPr id="3" name="Текст 2"/>
          <p:cNvSpPr>
            <a:spLocks noGrp="1"/>
          </p:cNvSpPr>
          <p:nvPr>
            <p:ph type="body" idx="1"/>
          </p:nvPr>
        </p:nvSpPr>
        <p:spPr>
          <a:xfrm>
            <a:off x="611197" y="1491630"/>
            <a:ext cx="7632699" cy="3220070"/>
          </a:xfrm>
          <a:prstGeom prst="rect">
            <a:avLst/>
          </a:prstGeom>
        </p:spPr>
        <p:txBody>
          <a:bodyPr vert="horz" lIns="81533" tIns="40767" rIns="81533" bIns="40767" rtlCol="0">
            <a:no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457201" y="4767263"/>
            <a:ext cx="2133600" cy="273844"/>
          </a:xfrm>
          <a:prstGeom prst="rect">
            <a:avLst/>
          </a:prstGeom>
        </p:spPr>
        <p:txBody>
          <a:bodyPr vert="horz" lIns="81533" tIns="40767" rIns="81533" bIns="40767" rtlCol="0" anchor="ctr"/>
          <a:lstStyle>
            <a:lvl1pPr algn="l">
              <a:defRPr sz="1100">
                <a:solidFill>
                  <a:schemeClr val="tx1">
                    <a:tint val="75000"/>
                  </a:schemeClr>
                </a:solidFill>
              </a:defRPr>
            </a:lvl1pPr>
          </a:lstStyle>
          <a:p>
            <a:fld id="{461EDECA-DAED-49E8-AB44-A10369DCE766}" type="datetime1">
              <a:rPr lang="ru-RU" smtClean="0"/>
              <a:pPr/>
              <a:t>10.02.2021</a:t>
            </a:fld>
            <a:endParaRPr lang="ru-RU"/>
          </a:p>
        </p:txBody>
      </p:sp>
      <p:sp>
        <p:nvSpPr>
          <p:cNvPr id="5" name="Нижний колонтитул 4"/>
          <p:cNvSpPr>
            <a:spLocks noGrp="1"/>
          </p:cNvSpPr>
          <p:nvPr>
            <p:ph type="ftr" sz="quarter" idx="3"/>
          </p:nvPr>
        </p:nvSpPr>
        <p:spPr>
          <a:xfrm>
            <a:off x="3124203" y="4767263"/>
            <a:ext cx="2895600" cy="273844"/>
          </a:xfrm>
          <a:prstGeom prst="rect">
            <a:avLst/>
          </a:prstGeom>
        </p:spPr>
        <p:txBody>
          <a:bodyPr vert="horz" lIns="81533" tIns="40767" rIns="81533" bIns="40767" rtlCol="0" anchor="ctr"/>
          <a:lstStyle>
            <a:lvl1pPr algn="ctr">
              <a:defRPr sz="11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403439" y="4398169"/>
            <a:ext cx="503585" cy="513582"/>
          </a:xfrm>
          <a:prstGeom prst="rect">
            <a:avLst/>
          </a:prstGeom>
        </p:spPr>
        <p:txBody>
          <a:bodyPr vert="horz" lIns="81533" tIns="40767" rIns="81533" bIns="40767" rtlCol="0" anchor="ctr"/>
          <a:lstStyle>
            <a:lvl1pPr algn="ctr">
              <a:lnSpc>
                <a:spcPts val="1877"/>
              </a:lnSpc>
              <a:defRPr sz="2100">
                <a:solidFill>
                  <a:schemeClr val="bg1"/>
                </a:solidFill>
                <a:latin typeface="+mn-lt"/>
              </a:defRPr>
            </a:lvl1pPr>
          </a:lstStyle>
          <a:p>
            <a:fld id="{E20E89E6-FE54-4E13-859C-1FA908D70D39}"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2" r:id="rId4"/>
    <p:sldLayoutId id="2147483661" r:id="rId5"/>
    <p:sldLayoutId id="2147483663"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 id="2147483682" r:id="rId16"/>
    <p:sldLayoutId id="2147483683" r:id="rId17"/>
    <p:sldLayoutId id="2147483684" r:id="rId18"/>
    <p:sldLayoutId id="2147483685" r:id="rId19"/>
    <p:sldLayoutId id="2147483686" r:id="rId20"/>
  </p:sldLayoutIdLst>
  <p:hf hdr="0" ftr="0" dt="0"/>
  <p:txStyles>
    <p:titleStyle>
      <a:lvl1pPr algn="l" defTabSz="815317" rtl="0" eaLnBrk="1" latinLnBrk="0" hangingPunct="1">
        <a:spcBef>
          <a:spcPct val="0"/>
        </a:spcBef>
        <a:buNone/>
        <a:defRPr sz="3800" b="1" i="0" kern="1200">
          <a:solidFill>
            <a:srgbClr val="005AA9"/>
          </a:solidFill>
          <a:latin typeface="+mj-lt"/>
          <a:ea typeface="+mj-ea"/>
          <a:cs typeface="+mj-cs"/>
        </a:defRPr>
      </a:lvl1pPr>
    </p:titleStyle>
    <p:bodyStyle>
      <a:lvl1pPr marL="284162" indent="0" algn="l" defTabSz="815317" rtl="0" eaLnBrk="1" latinLnBrk="0" hangingPunct="1">
        <a:spcBef>
          <a:spcPct val="20000"/>
        </a:spcBef>
        <a:buFont typeface="+mj-lt"/>
        <a:buNone/>
        <a:defRPr sz="2400" b="0" i="0" kern="1200">
          <a:solidFill>
            <a:srgbClr val="005AA9"/>
          </a:solidFill>
          <a:latin typeface="+mj-lt"/>
          <a:ea typeface="+mn-ea"/>
          <a:cs typeface="+mn-cs"/>
        </a:defRPr>
      </a:lvl1pPr>
      <a:lvl2pPr marL="284162" indent="0" algn="l" defTabSz="815317" rtl="0" eaLnBrk="1" latinLnBrk="0" hangingPunct="1">
        <a:spcBef>
          <a:spcPct val="20000"/>
        </a:spcBef>
        <a:buFont typeface="Arial" pitchFamily="34" charset="0"/>
        <a:buNone/>
        <a:defRPr sz="2000" b="0" i="0" kern="1200">
          <a:solidFill>
            <a:srgbClr val="504F53"/>
          </a:solidFill>
          <a:latin typeface="+mj-lt"/>
          <a:ea typeface="+mn-ea"/>
          <a:cs typeface="+mn-cs"/>
        </a:defRPr>
      </a:lvl2pPr>
      <a:lvl3pPr marL="557156" indent="-203506" algn="l" defTabSz="815317" rtl="0" eaLnBrk="1" latinLnBrk="0" hangingPunct="1">
        <a:spcBef>
          <a:spcPct val="20000"/>
        </a:spcBef>
        <a:buFont typeface="Arial" pitchFamily="34" charset="0"/>
        <a:buChar char="•"/>
        <a:defRPr sz="2000" b="0" i="0" kern="1200">
          <a:solidFill>
            <a:srgbClr val="504F53"/>
          </a:solidFill>
          <a:latin typeface="+mj-lt"/>
          <a:ea typeface="+mn-ea"/>
          <a:cs typeface="+mn-cs"/>
        </a:defRPr>
      </a:lvl3pPr>
      <a:lvl4pPr marL="0" indent="281680" algn="just" defTabSz="815317" rtl="0" eaLnBrk="1" latinLnBrk="0" hangingPunct="1">
        <a:lnSpc>
          <a:spcPts val="1899"/>
        </a:lnSpc>
        <a:spcBef>
          <a:spcPts val="400"/>
        </a:spcBef>
        <a:buFont typeface="Arial" pitchFamily="34" charset="0"/>
        <a:buNone/>
        <a:tabLst/>
        <a:defRPr sz="1600" b="0" i="0" kern="1200">
          <a:solidFill>
            <a:srgbClr val="504F53"/>
          </a:solidFill>
          <a:latin typeface="+mj-lt"/>
          <a:ea typeface="+mn-ea"/>
          <a:cs typeface="+mn-cs"/>
        </a:defRPr>
      </a:lvl4pPr>
      <a:lvl5pPr marL="1121758" indent="0" algn="l" defTabSz="815317" rtl="0" eaLnBrk="1" latinLnBrk="0" hangingPunct="1">
        <a:lnSpc>
          <a:spcPts val="1800"/>
        </a:lnSpc>
        <a:spcBef>
          <a:spcPts val="400"/>
        </a:spcBef>
        <a:buFont typeface="Arial" pitchFamily="34" charset="0"/>
        <a:buNone/>
        <a:defRPr sz="1400" b="0" i="0" kern="1200">
          <a:solidFill>
            <a:srgbClr val="8D8C90"/>
          </a:solidFill>
          <a:latin typeface="+mj-lt"/>
          <a:ea typeface="+mn-ea"/>
          <a:cs typeface="+mn-cs"/>
        </a:defRPr>
      </a:lvl5pPr>
      <a:lvl6pPr marL="2242117" indent="-203828" algn="l" defTabSz="815317"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49774" indent="-203828" algn="l" defTabSz="815317"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57430" indent="-203828" algn="l" defTabSz="815317"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5087" indent="-203828" algn="l" defTabSz="815317"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ru-RU"/>
      </a:defPPr>
      <a:lvl1pPr marL="0" algn="l" defTabSz="815317" rtl="0" eaLnBrk="1" latinLnBrk="0" hangingPunct="1">
        <a:defRPr sz="1600" kern="1200">
          <a:solidFill>
            <a:schemeClr val="tx1"/>
          </a:solidFill>
          <a:latin typeface="+mn-lt"/>
          <a:ea typeface="+mn-ea"/>
          <a:cs typeface="+mn-cs"/>
        </a:defRPr>
      </a:lvl1pPr>
      <a:lvl2pPr marL="407659" algn="l" defTabSz="815317" rtl="0" eaLnBrk="1" latinLnBrk="0" hangingPunct="1">
        <a:defRPr sz="1600" kern="1200">
          <a:solidFill>
            <a:schemeClr val="tx1"/>
          </a:solidFill>
          <a:latin typeface="+mn-lt"/>
          <a:ea typeface="+mn-ea"/>
          <a:cs typeface="+mn-cs"/>
        </a:defRPr>
      </a:lvl2pPr>
      <a:lvl3pPr marL="815317" algn="l" defTabSz="815317" rtl="0" eaLnBrk="1" latinLnBrk="0" hangingPunct="1">
        <a:defRPr sz="1600" kern="1200">
          <a:solidFill>
            <a:schemeClr val="tx1"/>
          </a:solidFill>
          <a:latin typeface="+mn-lt"/>
          <a:ea typeface="+mn-ea"/>
          <a:cs typeface="+mn-cs"/>
        </a:defRPr>
      </a:lvl3pPr>
      <a:lvl4pPr marL="1222971" algn="l" defTabSz="815317" rtl="0" eaLnBrk="1" latinLnBrk="0" hangingPunct="1">
        <a:defRPr sz="1600" kern="1200">
          <a:solidFill>
            <a:schemeClr val="tx1"/>
          </a:solidFill>
          <a:latin typeface="+mn-lt"/>
          <a:ea typeface="+mn-ea"/>
          <a:cs typeface="+mn-cs"/>
        </a:defRPr>
      </a:lvl4pPr>
      <a:lvl5pPr marL="1630631" algn="l" defTabSz="815317" rtl="0" eaLnBrk="1" latinLnBrk="0" hangingPunct="1">
        <a:defRPr sz="1600" kern="1200">
          <a:solidFill>
            <a:schemeClr val="tx1"/>
          </a:solidFill>
          <a:latin typeface="+mn-lt"/>
          <a:ea typeface="+mn-ea"/>
          <a:cs typeface="+mn-cs"/>
        </a:defRPr>
      </a:lvl5pPr>
      <a:lvl6pPr marL="2038290" algn="l" defTabSz="815317" rtl="0" eaLnBrk="1" latinLnBrk="0" hangingPunct="1">
        <a:defRPr sz="1600" kern="1200">
          <a:solidFill>
            <a:schemeClr val="tx1"/>
          </a:solidFill>
          <a:latin typeface="+mn-lt"/>
          <a:ea typeface="+mn-ea"/>
          <a:cs typeface="+mn-cs"/>
        </a:defRPr>
      </a:lvl6pPr>
      <a:lvl7pPr marL="2445947" algn="l" defTabSz="815317" rtl="0" eaLnBrk="1" latinLnBrk="0" hangingPunct="1">
        <a:defRPr sz="1600" kern="1200">
          <a:solidFill>
            <a:schemeClr val="tx1"/>
          </a:solidFill>
          <a:latin typeface="+mn-lt"/>
          <a:ea typeface="+mn-ea"/>
          <a:cs typeface="+mn-cs"/>
        </a:defRPr>
      </a:lvl7pPr>
      <a:lvl8pPr marL="2853603" algn="l" defTabSz="815317" rtl="0" eaLnBrk="1" latinLnBrk="0" hangingPunct="1">
        <a:defRPr sz="1600" kern="1200">
          <a:solidFill>
            <a:schemeClr val="tx1"/>
          </a:solidFill>
          <a:latin typeface="+mn-lt"/>
          <a:ea typeface="+mn-ea"/>
          <a:cs typeface="+mn-cs"/>
        </a:defRPr>
      </a:lvl8pPr>
      <a:lvl9pPr marL="3261263" algn="l" defTabSz="815317"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Заголовок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8" tIns="45664" rIns="91328" bIns="45664" numCol="1" anchor="ctr" anchorCtr="0" compatLnSpc="1">
            <a:prstTxWarp prst="textNoShape">
              <a:avLst/>
            </a:prstTxWarp>
          </a:bodyPr>
          <a:lstStyle/>
          <a:p>
            <a:pPr lvl="0"/>
            <a:r>
              <a:rPr lang="ru-RU" altLang="ru-RU" smtClean="0"/>
              <a:t>Образец заголовка</a:t>
            </a:r>
          </a:p>
        </p:txBody>
      </p:sp>
      <p:sp>
        <p:nvSpPr>
          <p:cNvPr id="2051" name="Текст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8" tIns="45664" rIns="91328" bIns="45664"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57200" y="4767263"/>
            <a:ext cx="2133600" cy="274637"/>
          </a:xfrm>
          <a:prstGeom prst="rect">
            <a:avLst/>
          </a:prstGeom>
        </p:spPr>
        <p:txBody>
          <a:bodyPr vert="horz" lIns="91328" tIns="45664" rIns="91328" bIns="45664" rtlCol="0" anchor="ctr"/>
          <a:lstStyle>
            <a:lvl1pPr algn="l" eaLnBrk="1" fontAlgn="auto" hangingPunct="1">
              <a:spcBef>
                <a:spcPts val="0"/>
              </a:spcBef>
              <a:spcAft>
                <a:spcPts val="0"/>
              </a:spcAft>
              <a:defRPr sz="1200">
                <a:solidFill>
                  <a:schemeClr val="tx1">
                    <a:tint val="75000"/>
                  </a:schemeClr>
                </a:solidFill>
                <a:latin typeface="Arial" pitchFamily="34" charset="0"/>
                <a:cs typeface="+mn-cs"/>
              </a:defRPr>
            </a:lvl1pPr>
          </a:lstStyle>
          <a:p>
            <a:pPr defTabSz="914400">
              <a:defRPr/>
            </a:pPr>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4767263"/>
            <a:ext cx="2895600" cy="274637"/>
          </a:xfrm>
          <a:prstGeom prst="rect">
            <a:avLst/>
          </a:prstGeom>
        </p:spPr>
        <p:txBody>
          <a:bodyPr vert="horz" lIns="91328" tIns="45664" rIns="91328" bIns="45664" rtlCol="0" anchor="ctr"/>
          <a:lstStyle>
            <a:lvl1pPr algn="ctr" eaLnBrk="1" fontAlgn="auto" hangingPunct="1">
              <a:spcBef>
                <a:spcPts val="0"/>
              </a:spcBef>
              <a:spcAft>
                <a:spcPts val="0"/>
              </a:spcAft>
              <a:defRPr sz="1200">
                <a:solidFill>
                  <a:schemeClr val="tx1">
                    <a:tint val="75000"/>
                  </a:schemeClr>
                </a:solidFill>
                <a:latin typeface="Arial" pitchFamily="34" charset="0"/>
                <a:cs typeface="+mn-cs"/>
              </a:defRPr>
            </a:lvl1pPr>
          </a:lstStyle>
          <a:p>
            <a:pPr defTabSz="914400">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6553200" y="4767263"/>
            <a:ext cx="2133600" cy="274637"/>
          </a:xfrm>
          <a:prstGeom prst="rect">
            <a:avLst/>
          </a:prstGeom>
        </p:spPr>
        <p:txBody>
          <a:bodyPr vert="horz" wrap="square" lIns="91328" tIns="45664" rIns="91328" bIns="45664" numCol="1" anchor="ctr" anchorCtr="0" compatLnSpc="1">
            <a:prstTxWarp prst="textNoShape">
              <a:avLst/>
            </a:prstTxWarp>
          </a:bodyPr>
          <a:lstStyle>
            <a:lvl1pPr algn="r" eaLnBrk="1" hangingPunct="1">
              <a:defRPr sz="1200">
                <a:solidFill>
                  <a:srgbClr val="898989"/>
                </a:solidFill>
                <a:latin typeface="Arial" charset="0"/>
                <a:cs typeface="Arial" charset="0"/>
              </a:defRPr>
            </a:lvl1pPr>
          </a:lstStyle>
          <a:p>
            <a:pPr defTabSz="914400" fontAlgn="base">
              <a:spcBef>
                <a:spcPct val="0"/>
              </a:spcBef>
              <a:spcAft>
                <a:spcPct val="0"/>
              </a:spcAft>
              <a:defRPr/>
            </a:pPr>
            <a:fld id="{446B822E-31E0-416F-ADB9-E8311403A376}" type="slidenum">
              <a:rPr lang="ru-RU" altLang="ru-RU"/>
              <a:pPr defTabSz="914400" fontAlgn="base">
                <a:spcBef>
                  <a:spcPct val="0"/>
                </a:spcBef>
                <a:spcAft>
                  <a:spcPct val="0"/>
                </a:spcAft>
                <a:defRPr/>
              </a:pPr>
              <a:t>‹#›</a:t>
            </a:fld>
            <a:endParaRPr lang="ru-RU" altLang="ru-RU"/>
          </a:p>
        </p:txBody>
      </p:sp>
    </p:spTree>
    <p:extLst>
      <p:ext uri="{BB962C8B-B14F-4D97-AF65-F5344CB8AC3E}">
        <p14:creationId xmlns:p14="http://schemas.microsoft.com/office/powerpoint/2010/main" val="2786849069"/>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 id="2147483791" r:id="rId13"/>
  </p:sldLayoutIdLst>
  <p:hf hdr="0" ftr="0" dt="0"/>
  <p:txStyles>
    <p:titleStyle>
      <a:lvl1pPr algn="ctr" defTabSz="911225" rtl="0" eaLnBrk="0" fontAlgn="base" hangingPunct="0">
        <a:spcBef>
          <a:spcPct val="0"/>
        </a:spcBef>
        <a:spcAft>
          <a:spcPct val="0"/>
        </a:spcAft>
        <a:defRPr sz="4400" kern="1200">
          <a:solidFill>
            <a:schemeClr val="tx1"/>
          </a:solidFill>
          <a:latin typeface="+mj-lt"/>
          <a:ea typeface="+mj-ea"/>
          <a:cs typeface="+mj-cs"/>
        </a:defRPr>
      </a:lvl1pPr>
      <a:lvl2pPr algn="ctr" defTabSz="911225" rtl="0" eaLnBrk="0" fontAlgn="base" hangingPunct="0">
        <a:spcBef>
          <a:spcPct val="0"/>
        </a:spcBef>
        <a:spcAft>
          <a:spcPct val="0"/>
        </a:spcAft>
        <a:defRPr sz="4400">
          <a:solidFill>
            <a:schemeClr val="tx1"/>
          </a:solidFill>
          <a:latin typeface="Calibri" pitchFamily="34" charset="0"/>
        </a:defRPr>
      </a:lvl2pPr>
      <a:lvl3pPr algn="ctr" defTabSz="911225" rtl="0" eaLnBrk="0" fontAlgn="base" hangingPunct="0">
        <a:spcBef>
          <a:spcPct val="0"/>
        </a:spcBef>
        <a:spcAft>
          <a:spcPct val="0"/>
        </a:spcAft>
        <a:defRPr sz="4400">
          <a:solidFill>
            <a:schemeClr val="tx1"/>
          </a:solidFill>
          <a:latin typeface="Calibri" pitchFamily="34" charset="0"/>
        </a:defRPr>
      </a:lvl3pPr>
      <a:lvl4pPr algn="ctr" defTabSz="911225" rtl="0" eaLnBrk="0" fontAlgn="base" hangingPunct="0">
        <a:spcBef>
          <a:spcPct val="0"/>
        </a:spcBef>
        <a:spcAft>
          <a:spcPct val="0"/>
        </a:spcAft>
        <a:defRPr sz="4400">
          <a:solidFill>
            <a:schemeClr val="tx1"/>
          </a:solidFill>
          <a:latin typeface="Calibri" pitchFamily="34" charset="0"/>
        </a:defRPr>
      </a:lvl4pPr>
      <a:lvl5pPr algn="ctr" defTabSz="911225" rtl="0" eaLnBrk="0" fontAlgn="base" hangingPunct="0">
        <a:spcBef>
          <a:spcPct val="0"/>
        </a:spcBef>
        <a:spcAft>
          <a:spcPct val="0"/>
        </a:spcAft>
        <a:defRPr sz="4400">
          <a:solidFill>
            <a:schemeClr val="tx1"/>
          </a:solidFill>
          <a:latin typeface="Calibri" pitchFamily="34" charset="0"/>
        </a:defRPr>
      </a:lvl5pPr>
      <a:lvl6pPr marL="400666" algn="ctr" defTabSz="912626" rtl="0" eaLnBrk="1" fontAlgn="base" hangingPunct="1">
        <a:spcBef>
          <a:spcPct val="0"/>
        </a:spcBef>
        <a:spcAft>
          <a:spcPct val="0"/>
        </a:spcAft>
        <a:defRPr sz="4400">
          <a:solidFill>
            <a:schemeClr val="tx1"/>
          </a:solidFill>
          <a:latin typeface="Calibri" pitchFamily="34" charset="0"/>
        </a:defRPr>
      </a:lvl6pPr>
      <a:lvl7pPr marL="801330" algn="ctr" defTabSz="912626" rtl="0" eaLnBrk="1" fontAlgn="base" hangingPunct="1">
        <a:spcBef>
          <a:spcPct val="0"/>
        </a:spcBef>
        <a:spcAft>
          <a:spcPct val="0"/>
        </a:spcAft>
        <a:defRPr sz="4400">
          <a:solidFill>
            <a:schemeClr val="tx1"/>
          </a:solidFill>
          <a:latin typeface="Calibri" pitchFamily="34" charset="0"/>
        </a:defRPr>
      </a:lvl7pPr>
      <a:lvl8pPr marL="1201995" algn="ctr" defTabSz="912626" rtl="0" eaLnBrk="1" fontAlgn="base" hangingPunct="1">
        <a:spcBef>
          <a:spcPct val="0"/>
        </a:spcBef>
        <a:spcAft>
          <a:spcPct val="0"/>
        </a:spcAft>
        <a:defRPr sz="4400">
          <a:solidFill>
            <a:schemeClr val="tx1"/>
          </a:solidFill>
          <a:latin typeface="Calibri" pitchFamily="34" charset="0"/>
        </a:defRPr>
      </a:lvl8pPr>
      <a:lvl9pPr marL="1602660" algn="ctr" defTabSz="912626" rtl="0" eaLnBrk="1" fontAlgn="base" hangingPunct="1">
        <a:spcBef>
          <a:spcPct val="0"/>
        </a:spcBef>
        <a:spcAft>
          <a:spcPct val="0"/>
        </a:spcAft>
        <a:defRPr sz="4400">
          <a:solidFill>
            <a:schemeClr val="tx1"/>
          </a:solidFill>
          <a:latin typeface="Calibri" pitchFamily="34" charset="0"/>
        </a:defRPr>
      </a:lvl9pPr>
    </p:titleStyle>
    <p:bodyStyle>
      <a:lvl1pPr marL="341313" indent="-341313" algn="l" defTabSz="911225"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1363" indent="-284163" algn="l" defTabSz="911225"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39825" indent="-227013" algn="l" defTabSz="911225"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97025" indent="-227013" algn="l" defTabSz="911225"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4225" indent="-227013" algn="l" defTabSz="911225"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1496" indent="-228318" algn="l" defTabSz="91327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8131" indent="-228318" algn="l" defTabSz="91327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4768" indent="-228318" algn="l" defTabSz="91327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1403" indent="-228318" algn="l" defTabSz="91327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3271" rtl="0" eaLnBrk="1" latinLnBrk="0" hangingPunct="1">
        <a:defRPr sz="1800" kern="1200">
          <a:solidFill>
            <a:schemeClr val="tx1"/>
          </a:solidFill>
          <a:latin typeface="+mn-lt"/>
          <a:ea typeface="+mn-ea"/>
          <a:cs typeface="+mn-cs"/>
        </a:defRPr>
      </a:lvl1pPr>
      <a:lvl2pPr marL="456635" algn="l" defTabSz="913271" rtl="0" eaLnBrk="1" latinLnBrk="0" hangingPunct="1">
        <a:defRPr sz="1800" kern="1200">
          <a:solidFill>
            <a:schemeClr val="tx1"/>
          </a:solidFill>
          <a:latin typeface="+mn-lt"/>
          <a:ea typeface="+mn-ea"/>
          <a:cs typeface="+mn-cs"/>
        </a:defRPr>
      </a:lvl2pPr>
      <a:lvl3pPr marL="913271" algn="l" defTabSz="913271" rtl="0" eaLnBrk="1" latinLnBrk="0" hangingPunct="1">
        <a:defRPr sz="1800" kern="1200">
          <a:solidFill>
            <a:schemeClr val="tx1"/>
          </a:solidFill>
          <a:latin typeface="+mn-lt"/>
          <a:ea typeface="+mn-ea"/>
          <a:cs typeface="+mn-cs"/>
        </a:defRPr>
      </a:lvl3pPr>
      <a:lvl4pPr marL="1369906" algn="l" defTabSz="913271" rtl="0" eaLnBrk="1" latinLnBrk="0" hangingPunct="1">
        <a:defRPr sz="1800" kern="1200">
          <a:solidFill>
            <a:schemeClr val="tx1"/>
          </a:solidFill>
          <a:latin typeface="+mn-lt"/>
          <a:ea typeface="+mn-ea"/>
          <a:cs typeface="+mn-cs"/>
        </a:defRPr>
      </a:lvl4pPr>
      <a:lvl5pPr marL="1826543" algn="l" defTabSz="913271" rtl="0" eaLnBrk="1" latinLnBrk="0" hangingPunct="1">
        <a:defRPr sz="1800" kern="1200">
          <a:solidFill>
            <a:schemeClr val="tx1"/>
          </a:solidFill>
          <a:latin typeface="+mn-lt"/>
          <a:ea typeface="+mn-ea"/>
          <a:cs typeface="+mn-cs"/>
        </a:defRPr>
      </a:lvl5pPr>
      <a:lvl6pPr marL="2283177" algn="l" defTabSz="913271" rtl="0" eaLnBrk="1" latinLnBrk="0" hangingPunct="1">
        <a:defRPr sz="1800" kern="1200">
          <a:solidFill>
            <a:schemeClr val="tx1"/>
          </a:solidFill>
          <a:latin typeface="+mn-lt"/>
          <a:ea typeface="+mn-ea"/>
          <a:cs typeface="+mn-cs"/>
        </a:defRPr>
      </a:lvl6pPr>
      <a:lvl7pPr marL="2739814" algn="l" defTabSz="913271" rtl="0" eaLnBrk="1" latinLnBrk="0" hangingPunct="1">
        <a:defRPr sz="1800" kern="1200">
          <a:solidFill>
            <a:schemeClr val="tx1"/>
          </a:solidFill>
          <a:latin typeface="+mn-lt"/>
          <a:ea typeface="+mn-ea"/>
          <a:cs typeface="+mn-cs"/>
        </a:defRPr>
      </a:lvl7pPr>
      <a:lvl8pPr marL="3196450" algn="l" defTabSz="913271" rtl="0" eaLnBrk="1" latinLnBrk="0" hangingPunct="1">
        <a:defRPr sz="1800" kern="1200">
          <a:solidFill>
            <a:schemeClr val="tx1"/>
          </a:solidFill>
          <a:latin typeface="+mn-lt"/>
          <a:ea typeface="+mn-ea"/>
          <a:cs typeface="+mn-cs"/>
        </a:defRPr>
      </a:lvl8pPr>
      <a:lvl9pPr marL="3653084" algn="l" defTabSz="91327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consultantplus://offline/ref=A066B7450370CAD330B2BCB66E231B242E45D7B2DD11ECCB0384A9CD9B25569C631AFB90101DAF988477E06312L266F" TargetMode="External"/><Relationship Id="rId2" Type="http://schemas.openxmlformats.org/officeDocument/2006/relationships/hyperlink" Target="consultantplus://offline/ref=A066B7450370CAD330B2BCB66E231B242E47D1B8DC12ECCB0384A9CD9B25569C631AFB90101DAF988477E06312L266F"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63766" y="2839062"/>
            <a:ext cx="7772400" cy="1102519"/>
          </a:xfrm>
        </p:spPr>
        <p:txBody>
          <a:bodyPr>
            <a:normAutofit fontScale="90000"/>
          </a:bodyPr>
          <a:lstStyle/>
          <a:p>
            <a:pPr algn="ctr"/>
            <a:r>
              <a:rPr lang="ru-RU" sz="2000" dirty="0">
                <a:latin typeface="Times New Roman" panose="02020603050405020304" pitchFamily="18" charset="0"/>
                <a:cs typeface="Times New Roman" panose="02020603050405020304" pitchFamily="18" charset="0"/>
              </a:rPr>
              <a:t>«Актуальные вопросы, связанные с изменениями налогового законодательства с 2021 года в части налогов, уплачиваемых в связи с применением специальных налоговых режимов (УСН, ПСН)»</a:t>
            </a:r>
          </a:p>
        </p:txBody>
      </p:sp>
      <p:sp>
        <p:nvSpPr>
          <p:cNvPr id="3" name="Подзаголовок 2"/>
          <p:cNvSpPr>
            <a:spLocks noGrp="1"/>
          </p:cNvSpPr>
          <p:nvPr>
            <p:ph type="subTitle" idx="1"/>
          </p:nvPr>
        </p:nvSpPr>
        <p:spPr/>
        <p:txBody>
          <a:bodyPr>
            <a:normAutofit/>
          </a:bodyPr>
          <a:lstStyle/>
          <a:p>
            <a:r>
              <a:rPr lang="ru-RU" sz="1800" dirty="0" smtClean="0">
                <a:latin typeface="Times New Roman" panose="02020603050405020304" pitchFamily="18" charset="0"/>
                <a:cs typeface="Times New Roman" panose="02020603050405020304" pitchFamily="18" charset="0"/>
              </a:rPr>
              <a:t>Главный государственный налоговый инспектор</a:t>
            </a:r>
            <a:endParaRPr lang="ru-RU" dirty="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  Фёдорова Галина Владимировна</a:t>
            </a:r>
          </a:p>
          <a:p>
            <a:r>
              <a:rPr lang="ru-RU" sz="1800" smtClean="0">
                <a:latin typeface="Times New Roman" panose="02020603050405020304" pitchFamily="18" charset="0"/>
                <a:cs typeface="Times New Roman" panose="02020603050405020304" pitchFamily="18" charset="0"/>
              </a:rPr>
              <a:t>11.0</a:t>
            </a:r>
            <a:r>
              <a:rPr lang="en-US" sz="1800" dirty="0" smtClean="0">
                <a:latin typeface="Times New Roman" panose="02020603050405020304" pitchFamily="18" charset="0"/>
                <a:cs typeface="Times New Roman" panose="02020603050405020304" pitchFamily="18" charset="0"/>
              </a:rPr>
              <a:t>2</a:t>
            </a:r>
            <a:r>
              <a:rPr lang="ru-RU" sz="1800" dirty="0" smtClean="0">
                <a:latin typeface="Times New Roman" panose="02020603050405020304" pitchFamily="18" charset="0"/>
                <a:cs typeface="Times New Roman" panose="02020603050405020304" pitchFamily="18" charset="0"/>
              </a:rPr>
              <a:t>.2021</a:t>
            </a:r>
            <a:endParaRPr lang="ru-RU" sz="18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1979712" y="1923679"/>
            <a:ext cx="5112568" cy="1008112"/>
          </a:xfrm>
          <a:prstGeom prst="rect">
            <a:avLst/>
          </a:prstGeom>
        </p:spPr>
        <p:txBody>
          <a:bodyPr vert="horz" wrap="square" lIns="104180" tIns="52090" rIns="104180" bIns="52090" rtlCol="0" anchor="ctr">
            <a:noAutofit/>
          </a:bodyPr>
          <a:lstStyle/>
          <a:p>
            <a:pPr algn="ctr" defTabSz="1041803">
              <a:spcBef>
                <a:spcPct val="0"/>
              </a:spcBef>
            </a:pPr>
            <a:r>
              <a:rPr lang="ru-RU" sz="2000" b="1" dirty="0">
                <a:solidFill>
                  <a:schemeClr val="bg1"/>
                </a:solidFill>
                <a:latin typeface="Times New Roman" panose="02020603050405020304" pitchFamily="18" charset="0"/>
                <a:ea typeface="+mj-ea"/>
                <a:cs typeface="Times New Roman" panose="02020603050405020304" pitchFamily="18" charset="0"/>
              </a:rPr>
              <a:t>Управление Федеральной налоговой службы по Красноярскому краю</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203599"/>
            <a:ext cx="8208912" cy="3508110"/>
          </a:xfrm>
        </p:spPr>
        <p:txBody>
          <a:bodyPr/>
          <a:lstStyle/>
          <a:p>
            <a:pPr lvl="3" indent="281637" algn="ctr" defTabSz="815195"/>
            <a:r>
              <a:rPr lang="ru-RU" sz="2000" b="1" u="sng" dirty="0" smtClean="0">
                <a:solidFill>
                  <a:srgbClr val="005AA9"/>
                </a:solidFill>
                <a:latin typeface="Times New Roman" panose="02020603050405020304" pitchFamily="18" charset="0"/>
                <a:cs typeface="Times New Roman" panose="02020603050405020304" pitchFamily="18" charset="0"/>
              </a:rPr>
              <a:t>Закон Красноярского края от 19.11.2020 </a:t>
            </a:r>
            <a:r>
              <a:rPr lang="ru-RU" sz="2000" b="1" u="sng" dirty="0">
                <a:solidFill>
                  <a:srgbClr val="005AA9"/>
                </a:solidFill>
                <a:latin typeface="Times New Roman" panose="02020603050405020304" pitchFamily="18" charset="0"/>
                <a:cs typeface="Times New Roman" panose="02020603050405020304" pitchFamily="18" charset="0"/>
              </a:rPr>
              <a:t>№ </a:t>
            </a:r>
            <a:r>
              <a:rPr lang="ru-RU" sz="2000" b="1" u="sng" dirty="0" smtClean="0">
                <a:solidFill>
                  <a:srgbClr val="005AA9"/>
                </a:solidFill>
                <a:latin typeface="Times New Roman" panose="02020603050405020304" pitchFamily="18" charset="0"/>
                <a:cs typeface="Times New Roman" panose="02020603050405020304" pitchFamily="18" charset="0"/>
              </a:rPr>
              <a:t>10-4</a:t>
            </a:r>
            <a:r>
              <a:rPr lang="ru-RU" sz="2000" b="1" dirty="0" smtClean="0">
                <a:solidFill>
                  <a:srgbClr val="005AA9"/>
                </a:solidFill>
                <a:latin typeface="Times New Roman" panose="02020603050405020304" pitchFamily="18" charset="0"/>
                <a:cs typeface="Times New Roman" panose="02020603050405020304" pitchFamily="18" charset="0"/>
              </a:rPr>
              <a:t>347 </a:t>
            </a:r>
          </a:p>
          <a:p>
            <a:pPr marL="0" algn="just">
              <a:spcBef>
                <a:spcPts val="0"/>
              </a:spcBef>
            </a:pPr>
            <a:r>
              <a:rPr lang="ru-RU" sz="2000" b="0" dirty="0">
                <a:latin typeface="Times New Roman"/>
              </a:rPr>
              <a:t> </a:t>
            </a:r>
            <a:r>
              <a:rPr lang="ru-RU" sz="2000" b="0" dirty="0" smtClean="0">
                <a:latin typeface="Times New Roman"/>
              </a:rPr>
              <a:t>       Установлены пониженные налоговые </a:t>
            </a:r>
            <a:r>
              <a:rPr lang="ru-RU" sz="2000" b="0" dirty="0">
                <a:latin typeface="Times New Roman"/>
              </a:rPr>
              <a:t>ставки </a:t>
            </a:r>
            <a:r>
              <a:rPr lang="ru-RU" sz="2000" b="0" dirty="0" smtClean="0">
                <a:latin typeface="Times New Roman"/>
              </a:rPr>
              <a:t>по УСН для </a:t>
            </a:r>
            <a:r>
              <a:rPr lang="ru-RU" sz="2000" b="0" dirty="0">
                <a:latin typeface="Times New Roman"/>
              </a:rPr>
              <a:t>организаций и индивидуальных предпринимателей, которые в отношении осуществляемых видов деятельности </a:t>
            </a:r>
            <a:r>
              <a:rPr lang="ru-RU" sz="2000" dirty="0">
                <a:latin typeface="Times New Roman"/>
              </a:rPr>
              <a:t>в 2020 году применяли исключительно систему налогообложения в виде </a:t>
            </a:r>
            <a:r>
              <a:rPr lang="ru-RU" sz="2000" dirty="0" smtClean="0">
                <a:latin typeface="Times New Roman"/>
              </a:rPr>
              <a:t>ЕНВД </a:t>
            </a:r>
            <a:r>
              <a:rPr lang="ru-RU" sz="2000" b="0" dirty="0" smtClean="0">
                <a:latin typeface="Times New Roman"/>
              </a:rPr>
              <a:t>(п. 1 ст. 1):</a:t>
            </a:r>
          </a:p>
          <a:p>
            <a:pPr marL="457200" indent="-457200" algn="just">
              <a:spcBef>
                <a:spcPts val="0"/>
              </a:spcBef>
              <a:buAutoNum type="arabicParenR"/>
            </a:pPr>
            <a:r>
              <a:rPr lang="ru-RU" sz="2000" b="0" dirty="0" smtClean="0">
                <a:latin typeface="Times New Roman"/>
              </a:rPr>
              <a:t>4 </a:t>
            </a:r>
            <a:r>
              <a:rPr lang="ru-RU" sz="2000" b="0" dirty="0">
                <a:latin typeface="Times New Roman"/>
              </a:rPr>
              <a:t>процента в налоговом периоде 2021 года, 5 процентов в налоговом периоде 2022 года в случае, если объектом налогообложения являются </a:t>
            </a:r>
            <a:r>
              <a:rPr lang="ru-RU" sz="2000" b="0" dirty="0" smtClean="0">
                <a:latin typeface="Times New Roman"/>
              </a:rPr>
              <a:t>доходы;</a:t>
            </a:r>
          </a:p>
          <a:p>
            <a:pPr marL="457200" indent="-457200" algn="just">
              <a:spcBef>
                <a:spcPts val="0"/>
              </a:spcBef>
              <a:buAutoNum type="arabicParenR"/>
            </a:pPr>
            <a:r>
              <a:rPr lang="ru-RU" sz="2000" b="0" dirty="0" smtClean="0">
                <a:latin typeface="Times New Roman"/>
              </a:rPr>
              <a:t>10 </a:t>
            </a:r>
            <a:r>
              <a:rPr lang="ru-RU" sz="2000" b="0" dirty="0">
                <a:latin typeface="Times New Roman"/>
              </a:rPr>
              <a:t>процентов в налоговом периоде 2021 года, 12,5 процента в налоговом периоде 2022 года в случае, если объектом налогообложения являются доходы, уменьшенные на величину </a:t>
            </a:r>
            <a:r>
              <a:rPr lang="ru-RU" sz="2000" b="0" dirty="0" smtClean="0">
                <a:latin typeface="Times New Roman"/>
              </a:rPr>
              <a:t>расходов</a:t>
            </a:r>
            <a:endParaRPr lang="ru-RU" sz="2000" b="1" dirty="0">
              <a:latin typeface="Times New Roman" panose="02020603050405020304" pitchFamily="18" charset="0"/>
              <a:cs typeface="Times New Roman" panose="02020603050405020304" pitchFamily="18" charset="0"/>
            </a:endParaRPr>
          </a:p>
          <a:p>
            <a:endParaRPr lang="ru-RU" dirty="0"/>
          </a:p>
        </p:txBody>
      </p:sp>
      <p:sp>
        <p:nvSpPr>
          <p:cNvPr id="3" name="Заголовок 2"/>
          <p:cNvSpPr>
            <a:spLocks noGrp="1"/>
          </p:cNvSpPr>
          <p:nvPr>
            <p:ph type="title"/>
          </p:nvPr>
        </p:nvSpPr>
        <p:spPr>
          <a:xfrm>
            <a:off x="251520" y="267495"/>
            <a:ext cx="8640959" cy="792087"/>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Упрощенная система налогообложения (УСН)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26.2 НК РФ</a:t>
            </a:r>
            <a:endParaRPr lang="ru-RU" dirty="0"/>
          </a:p>
        </p:txBody>
      </p:sp>
      <p:sp>
        <p:nvSpPr>
          <p:cNvPr id="4" name="Номер слайда 3"/>
          <p:cNvSpPr>
            <a:spLocks noGrp="1"/>
          </p:cNvSpPr>
          <p:nvPr>
            <p:ph type="sldNum" sz="quarter" idx="11"/>
          </p:nvPr>
        </p:nvSpPr>
        <p:spPr/>
        <p:txBody>
          <a:bodyPr/>
          <a:lstStyle/>
          <a:p>
            <a:fld id="{E20E89E6-FE54-4E13-859C-1FA908D70D39}" type="slidenum">
              <a:rPr lang="ru-RU" smtClean="0">
                <a:solidFill>
                  <a:prstClr val="white"/>
                </a:solidFill>
              </a:rPr>
              <a:pPr/>
              <a:t>10</a:t>
            </a:fld>
            <a:endParaRPr lang="ru-RU" dirty="0">
              <a:solidFill>
                <a:prstClr val="white"/>
              </a:solidFill>
            </a:endParaRPr>
          </a:p>
        </p:txBody>
      </p:sp>
    </p:spTree>
    <p:extLst>
      <p:ext uri="{BB962C8B-B14F-4D97-AF65-F5344CB8AC3E}">
        <p14:creationId xmlns:p14="http://schemas.microsoft.com/office/powerpoint/2010/main" val="30998815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131590"/>
            <a:ext cx="8208912" cy="3816424"/>
          </a:xfrm>
        </p:spPr>
        <p:txBody>
          <a:bodyPr/>
          <a:lstStyle/>
          <a:p>
            <a:pPr lvl="3" indent="281637" defTabSz="815195">
              <a:lnSpc>
                <a:spcPts val="2200"/>
              </a:lnSpc>
            </a:pPr>
            <a:r>
              <a:rPr lang="ru-RU" sz="2000" dirty="0">
                <a:solidFill>
                  <a:srgbClr val="0070C0"/>
                </a:solidFill>
                <a:latin typeface="Times New Roman" panose="02020603050405020304" pitchFamily="18" charset="0"/>
                <a:cs typeface="Times New Roman" panose="02020603050405020304" pitchFamily="18" charset="0"/>
              </a:rPr>
              <a:t> С отчетности </a:t>
            </a:r>
            <a:r>
              <a:rPr lang="ru-RU" sz="2000" b="1" dirty="0">
                <a:solidFill>
                  <a:srgbClr val="0070C0"/>
                </a:solidFill>
                <a:latin typeface="Times New Roman" panose="02020603050405020304" pitchFamily="18" charset="0"/>
                <a:cs typeface="Times New Roman" panose="02020603050405020304" pitchFamily="18" charset="0"/>
              </a:rPr>
              <a:t>за 2021 </a:t>
            </a:r>
            <a:r>
              <a:rPr lang="ru-RU" sz="2000" dirty="0">
                <a:solidFill>
                  <a:srgbClr val="0070C0"/>
                </a:solidFill>
                <a:latin typeface="Times New Roman" panose="02020603050405020304" pitchFamily="18" charset="0"/>
                <a:cs typeface="Times New Roman" panose="02020603050405020304" pitchFamily="18" charset="0"/>
              </a:rPr>
              <a:t>год применяется </a:t>
            </a:r>
            <a:r>
              <a:rPr lang="ru-RU" sz="2000" b="1" dirty="0">
                <a:solidFill>
                  <a:srgbClr val="0070C0"/>
                </a:solidFill>
                <a:latin typeface="Times New Roman" panose="02020603050405020304" pitchFamily="18" charset="0"/>
                <a:cs typeface="Times New Roman" panose="02020603050405020304" pitchFamily="18" charset="0"/>
              </a:rPr>
              <a:t>новая форма налоговой декларации</a:t>
            </a:r>
            <a:r>
              <a:rPr lang="ru-RU" sz="2000" dirty="0">
                <a:solidFill>
                  <a:srgbClr val="0070C0"/>
                </a:solidFill>
                <a:latin typeface="Times New Roman" panose="02020603050405020304" pitchFamily="18" charset="0"/>
                <a:cs typeface="Times New Roman" panose="02020603050405020304" pitchFamily="18" charset="0"/>
              </a:rPr>
              <a:t> по налогу, уплачиваемому в связи с применением упрощенной системы налогообложения, </a:t>
            </a:r>
            <a:r>
              <a:rPr lang="ru-RU" sz="2000" b="1" dirty="0">
                <a:solidFill>
                  <a:srgbClr val="0070C0"/>
                </a:solidFill>
                <a:latin typeface="Times New Roman" panose="02020603050405020304" pitchFamily="18" charset="0"/>
                <a:cs typeface="Times New Roman" panose="02020603050405020304" pitchFamily="18" charset="0"/>
              </a:rPr>
              <a:t>установленная Приказом ФНС России от 25.12.2020 N ЕД-7-3/958</a:t>
            </a:r>
            <a:r>
              <a:rPr lang="ru-RU" sz="2000" b="1" dirty="0" smtClean="0">
                <a:solidFill>
                  <a:srgbClr val="0070C0"/>
                </a:solidFill>
                <a:latin typeface="Times New Roman" panose="02020603050405020304" pitchFamily="18" charset="0"/>
                <a:cs typeface="Times New Roman" panose="02020603050405020304" pitchFamily="18" charset="0"/>
              </a:rPr>
              <a:t>@.</a:t>
            </a:r>
          </a:p>
          <a:p>
            <a:pPr lvl="3" indent="281637" defTabSz="815195">
              <a:lnSpc>
                <a:spcPts val="2200"/>
              </a:lnSpc>
            </a:pPr>
            <a:r>
              <a:rPr lang="ru-RU" sz="2000" dirty="0">
                <a:solidFill>
                  <a:srgbClr val="0070C0"/>
                </a:solidFill>
                <a:latin typeface="Times New Roman" panose="02020603050405020304" pitchFamily="18" charset="0"/>
                <a:cs typeface="Times New Roman" panose="02020603050405020304" pitchFamily="18" charset="0"/>
              </a:rPr>
              <a:t>Начало действия документа </a:t>
            </a:r>
            <a:r>
              <a:rPr lang="ru-RU" sz="2000" b="1" dirty="0">
                <a:solidFill>
                  <a:srgbClr val="0070C0"/>
                </a:solidFill>
                <a:latin typeface="Times New Roman" panose="02020603050405020304" pitchFamily="18" charset="0"/>
                <a:cs typeface="Times New Roman" panose="02020603050405020304" pitchFamily="18" charset="0"/>
              </a:rPr>
              <a:t>- </a:t>
            </a:r>
            <a:r>
              <a:rPr lang="ru-RU" sz="2000" b="1" dirty="0" smtClean="0">
                <a:solidFill>
                  <a:srgbClr val="0070C0"/>
                </a:solidFill>
                <a:latin typeface="Times New Roman" panose="02020603050405020304" pitchFamily="18" charset="0"/>
                <a:cs typeface="Times New Roman" panose="02020603050405020304" pitchFamily="18" charset="0"/>
              </a:rPr>
              <a:t>20.03.2021.</a:t>
            </a:r>
          </a:p>
          <a:p>
            <a:pPr lvl="3" indent="281637" defTabSz="815195">
              <a:lnSpc>
                <a:spcPts val="2200"/>
              </a:lnSpc>
            </a:pPr>
            <a:r>
              <a:rPr lang="ru-RU" sz="2000" dirty="0">
                <a:solidFill>
                  <a:srgbClr val="0070C0"/>
                </a:solidFill>
                <a:latin typeface="Times New Roman" panose="02020603050405020304" pitchFamily="18" charset="0"/>
                <a:cs typeface="Times New Roman" panose="02020603050405020304" pitchFamily="18" charset="0"/>
              </a:rPr>
              <a:t>В новой декларации </a:t>
            </a:r>
            <a:r>
              <a:rPr lang="ru-RU" sz="2000" b="1" dirty="0">
                <a:solidFill>
                  <a:srgbClr val="0070C0"/>
                </a:solidFill>
                <a:latin typeface="Times New Roman" panose="02020603050405020304" pitchFamily="18" charset="0"/>
                <a:cs typeface="Times New Roman" panose="02020603050405020304" pitchFamily="18" charset="0"/>
              </a:rPr>
              <a:t>учтены изменения </a:t>
            </a:r>
            <a:r>
              <a:rPr lang="ru-RU" sz="2000" dirty="0">
                <a:solidFill>
                  <a:srgbClr val="0070C0"/>
                </a:solidFill>
                <a:latin typeface="Times New Roman" panose="02020603050405020304" pitchFamily="18" charset="0"/>
                <a:cs typeface="Times New Roman" panose="02020603050405020304" pitchFamily="18" charset="0"/>
              </a:rPr>
              <a:t>в главу 26.2 Налогового кодекса РФ, внесенные Федеральным законом от 31.07.2020 N 266-ФЗ, </a:t>
            </a:r>
            <a:r>
              <a:rPr lang="ru-RU" sz="2000" b="1" dirty="0">
                <a:solidFill>
                  <a:srgbClr val="0070C0"/>
                </a:solidFill>
                <a:latin typeface="Times New Roman" panose="02020603050405020304" pitchFamily="18" charset="0"/>
                <a:cs typeface="Times New Roman" panose="02020603050405020304" pitchFamily="18" charset="0"/>
              </a:rPr>
              <a:t>предусматривающие переходные положения</a:t>
            </a:r>
            <a:r>
              <a:rPr lang="ru-RU" sz="2000" dirty="0">
                <a:solidFill>
                  <a:srgbClr val="0070C0"/>
                </a:solidFill>
                <a:latin typeface="Times New Roman" panose="02020603050405020304" pitchFamily="18" charset="0"/>
                <a:cs typeface="Times New Roman" panose="02020603050405020304" pitchFamily="18" charset="0"/>
              </a:rPr>
              <a:t>, позволяющие налогоплательщику продолжать применять УСН с расчетом налога по повышенным ставкам, если им допущено превышение критериев, позволяющих применять данную систему налогообложения.</a:t>
            </a:r>
          </a:p>
          <a:p>
            <a:pPr lvl="3" indent="281637" defTabSz="815195">
              <a:lnSpc>
                <a:spcPts val="2200"/>
              </a:lnSpc>
            </a:pPr>
            <a:endParaRPr lang="ru-RU" sz="2000" b="1" dirty="0">
              <a:solidFill>
                <a:srgbClr val="0070C0"/>
              </a:solidFill>
              <a:latin typeface="Times New Roman" panose="02020603050405020304" pitchFamily="18" charset="0"/>
              <a:cs typeface="Times New Roman" panose="02020603050405020304" pitchFamily="18" charset="0"/>
            </a:endParaRPr>
          </a:p>
          <a:p>
            <a:pPr lvl="3" indent="281637" defTabSz="815195">
              <a:lnSpc>
                <a:spcPts val="2200"/>
              </a:lnSpc>
            </a:pPr>
            <a:endParaRPr lang="ru-RU" sz="2000" b="1" dirty="0">
              <a:solidFill>
                <a:srgbClr val="0070C0"/>
              </a:solidFill>
              <a:latin typeface="Times New Roman" panose="02020603050405020304" pitchFamily="18" charset="0"/>
              <a:cs typeface="Times New Roman" panose="02020603050405020304" pitchFamily="18" charset="0"/>
            </a:endParaRPr>
          </a:p>
          <a:p>
            <a:pPr lvl="3" indent="281637" defTabSz="815195">
              <a:lnSpc>
                <a:spcPts val="2200"/>
              </a:lnSpc>
            </a:pPr>
            <a:endParaRPr lang="ru-RU" sz="2000" dirty="0" smtClean="0">
              <a:solidFill>
                <a:srgbClr val="0070C0"/>
              </a:solidFill>
              <a:latin typeface="Times New Roman" panose="02020603050405020304" pitchFamily="18" charset="0"/>
              <a:cs typeface="Times New Roman" panose="02020603050405020304" pitchFamily="18" charset="0"/>
            </a:endParaRPr>
          </a:p>
          <a:p>
            <a:pPr lvl="3"/>
            <a:endParaRPr lang="ru-RU" sz="2000" b="1" dirty="0">
              <a:solidFill>
                <a:srgbClr val="0070C0"/>
              </a:solidFill>
              <a:latin typeface="Times New Roman" panose="02020603050405020304" pitchFamily="18" charset="0"/>
              <a:cs typeface="Times New Roman" panose="02020603050405020304" pitchFamily="18" charset="0"/>
            </a:endParaRPr>
          </a:p>
          <a:p>
            <a:pPr marL="342900" lvl="3" indent="-342900">
              <a:buFontTx/>
              <a:buChar char="-"/>
            </a:pPr>
            <a:endParaRPr lang="ru-RU" sz="2000" b="1" dirty="0" smtClean="0">
              <a:solidFill>
                <a:srgbClr val="0070C0"/>
              </a:solidFill>
              <a:latin typeface="Times New Roman" panose="02020603050405020304" pitchFamily="18" charset="0"/>
              <a:cs typeface="Times New Roman" panose="02020603050405020304" pitchFamily="18" charset="0"/>
            </a:endParaRPr>
          </a:p>
          <a:p>
            <a:pPr lvl="3"/>
            <a:endParaRPr lang="ru-RU" sz="2000" b="1" dirty="0">
              <a:solidFill>
                <a:srgbClr val="0070C0"/>
              </a:solidFill>
              <a:latin typeface="Times New Roman" panose="02020603050405020304" pitchFamily="18" charset="0"/>
              <a:cs typeface="Times New Roman" panose="02020603050405020304" pitchFamily="18" charset="0"/>
            </a:endParaRPr>
          </a:p>
          <a:p>
            <a:pPr lvl="3"/>
            <a:endParaRPr lang="ru-RU" sz="2000" b="1" dirty="0">
              <a:solidFill>
                <a:srgbClr val="0070C0"/>
              </a:solidFill>
              <a:latin typeface="Times New Roman" panose="02020603050405020304" pitchFamily="18" charset="0"/>
              <a:cs typeface="Times New Roman" panose="02020603050405020304" pitchFamily="18" charset="0"/>
            </a:endParaRPr>
          </a:p>
        </p:txBody>
      </p:sp>
      <p:sp>
        <p:nvSpPr>
          <p:cNvPr id="3" name="Заголовок 2"/>
          <p:cNvSpPr>
            <a:spLocks noGrp="1"/>
          </p:cNvSpPr>
          <p:nvPr>
            <p:ph type="title"/>
          </p:nvPr>
        </p:nvSpPr>
        <p:spPr>
          <a:xfrm>
            <a:off x="251520" y="267495"/>
            <a:ext cx="8640960" cy="792087"/>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Упрощенная система налогообложения (УСН)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26.2 НК РФ</a:t>
            </a:r>
            <a:endParaRPr lang="ru-RU" sz="2000" dirty="0">
              <a:solidFill>
                <a:schemeClr val="bg1"/>
              </a:solidFill>
            </a:endParaRPr>
          </a:p>
        </p:txBody>
      </p:sp>
      <p:sp>
        <p:nvSpPr>
          <p:cNvPr id="5" name="Номер слайда 5"/>
          <p:cNvSpPr>
            <a:spLocks noGrp="1"/>
          </p:cNvSpPr>
          <p:nvPr>
            <p:ph type="sldNum" sz="quarter" idx="11"/>
          </p:nvPr>
        </p:nvSpPr>
        <p:spPr>
          <a:xfrm>
            <a:off x="8403444" y="4398169"/>
            <a:ext cx="503585" cy="513582"/>
          </a:xfrm>
        </p:spPr>
        <p:txBody>
          <a:bodyPr/>
          <a:lstStyle/>
          <a:p>
            <a:fld id="{E20E89E6-FE54-4E13-859C-1FA908D70D39}" type="slidenum">
              <a:rPr lang="ru-RU" smtClean="0">
                <a:solidFill>
                  <a:prstClr val="white"/>
                </a:solidFill>
              </a:rPr>
              <a:pPr/>
              <a:t>11</a:t>
            </a:fld>
            <a:endParaRPr lang="ru-RU" dirty="0">
              <a:solidFill>
                <a:prstClr val="white"/>
              </a:solidFill>
            </a:endParaRPr>
          </a:p>
        </p:txBody>
      </p:sp>
    </p:spTree>
    <p:extLst>
      <p:ext uri="{BB962C8B-B14F-4D97-AF65-F5344CB8AC3E}">
        <p14:creationId xmlns:p14="http://schemas.microsoft.com/office/powerpoint/2010/main" val="17016572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131590"/>
            <a:ext cx="8208912" cy="3744416"/>
          </a:xfrm>
        </p:spPr>
        <p:txBody>
          <a:bodyPr/>
          <a:lstStyle/>
          <a:p>
            <a:pPr lvl="3" algn="ctr"/>
            <a:r>
              <a:rPr lang="ru-RU" sz="2000" b="1" u="sng" dirty="0" smtClean="0">
                <a:solidFill>
                  <a:srgbClr val="0070C0"/>
                </a:solidFill>
                <a:latin typeface="Times New Roman" panose="02020603050405020304" pitchFamily="18" charset="0"/>
                <a:cs typeface="Times New Roman" panose="02020603050405020304" pitchFamily="18" charset="0"/>
              </a:rPr>
              <a:t>Федеральный закон </a:t>
            </a:r>
            <a:r>
              <a:rPr lang="ru-RU" sz="2000" b="1" u="sng" dirty="0">
                <a:solidFill>
                  <a:srgbClr val="0070C0"/>
                </a:solidFill>
                <a:latin typeface="Times New Roman" panose="02020603050405020304" pitchFamily="18" charset="0"/>
                <a:cs typeface="Times New Roman" panose="02020603050405020304" pitchFamily="18" charset="0"/>
              </a:rPr>
              <a:t>от </a:t>
            </a:r>
            <a:r>
              <a:rPr lang="ru-RU" sz="2000" b="1" u="sng" dirty="0" smtClean="0">
                <a:solidFill>
                  <a:srgbClr val="0070C0"/>
                </a:solidFill>
                <a:latin typeface="Times New Roman" panose="02020603050405020304" pitchFamily="18" charset="0"/>
                <a:cs typeface="Times New Roman" panose="02020603050405020304" pitchFamily="18" charset="0"/>
              </a:rPr>
              <a:t>31.07.2020 № 266-ФЗ :</a:t>
            </a:r>
          </a:p>
          <a:p>
            <a:pPr marL="342900" lvl="3" indent="-342900">
              <a:buFontTx/>
              <a:buChar char="-"/>
            </a:pPr>
            <a:r>
              <a:rPr lang="ru-RU" sz="2000" dirty="0" smtClean="0">
                <a:solidFill>
                  <a:srgbClr val="0070C0"/>
                </a:solidFill>
                <a:latin typeface="Times New Roman" panose="02020603050405020304" pitchFamily="18" charset="0"/>
                <a:cs typeface="Times New Roman" panose="02020603050405020304" pitchFamily="18" charset="0"/>
              </a:rPr>
              <a:t>увеличены </a:t>
            </a:r>
            <a:r>
              <a:rPr lang="ru-RU" sz="2000" dirty="0">
                <a:solidFill>
                  <a:srgbClr val="0070C0"/>
                </a:solidFill>
                <a:latin typeface="Times New Roman" panose="02020603050405020304" pitchFamily="18" charset="0"/>
                <a:cs typeface="Times New Roman" panose="02020603050405020304" pitchFamily="18" charset="0"/>
              </a:rPr>
              <a:t>критерии для </a:t>
            </a:r>
            <a:r>
              <a:rPr lang="ru-RU" sz="2000" dirty="0" smtClean="0">
                <a:solidFill>
                  <a:srgbClr val="0070C0"/>
                </a:solidFill>
                <a:latin typeface="Times New Roman" panose="02020603050405020304" pitchFamily="18" charset="0"/>
                <a:cs typeface="Times New Roman" panose="02020603050405020304" pitchFamily="18" charset="0"/>
              </a:rPr>
              <a:t>сохранения права применения </a:t>
            </a:r>
            <a:r>
              <a:rPr lang="ru-RU" sz="2000" dirty="0">
                <a:solidFill>
                  <a:srgbClr val="0070C0"/>
                </a:solidFill>
                <a:latin typeface="Times New Roman" panose="02020603050405020304" pitchFamily="18" charset="0"/>
                <a:cs typeface="Times New Roman" panose="02020603050405020304" pitchFamily="18" charset="0"/>
              </a:rPr>
              <a:t>УСН доходы </a:t>
            </a:r>
            <a:r>
              <a:rPr lang="ru-RU" sz="2000" b="1" dirty="0">
                <a:solidFill>
                  <a:srgbClr val="0070C0"/>
                </a:solidFill>
                <a:latin typeface="Times New Roman" panose="02020603050405020304" pitchFamily="18" charset="0"/>
                <a:cs typeface="Times New Roman" panose="02020603050405020304" pitchFamily="18" charset="0"/>
              </a:rPr>
              <a:t>со 150 </a:t>
            </a:r>
            <a:r>
              <a:rPr lang="ru-RU" sz="2000" b="1" dirty="0" smtClean="0">
                <a:solidFill>
                  <a:srgbClr val="0070C0"/>
                </a:solidFill>
                <a:latin typeface="Times New Roman" panose="02020603050405020304" pitchFamily="18" charset="0"/>
                <a:cs typeface="Times New Roman" panose="02020603050405020304" pitchFamily="18" charset="0"/>
              </a:rPr>
              <a:t>млн. руб. </a:t>
            </a:r>
            <a:r>
              <a:rPr lang="ru-RU" sz="2000" b="1" dirty="0">
                <a:solidFill>
                  <a:srgbClr val="0070C0"/>
                </a:solidFill>
                <a:latin typeface="Times New Roman" panose="02020603050405020304" pitchFamily="18" charset="0"/>
                <a:cs typeface="Times New Roman" panose="02020603050405020304" pitchFamily="18" charset="0"/>
              </a:rPr>
              <a:t>до 200 </a:t>
            </a:r>
            <a:r>
              <a:rPr lang="ru-RU" sz="2000" b="1" dirty="0" smtClean="0">
                <a:solidFill>
                  <a:srgbClr val="0070C0"/>
                </a:solidFill>
                <a:latin typeface="Times New Roman" panose="02020603050405020304" pitchFamily="18" charset="0"/>
                <a:cs typeface="Times New Roman" panose="02020603050405020304" pitchFamily="18" charset="0"/>
              </a:rPr>
              <a:t>млн. </a:t>
            </a:r>
            <a:r>
              <a:rPr lang="ru-RU" sz="2000" b="1" dirty="0">
                <a:solidFill>
                  <a:srgbClr val="0070C0"/>
                </a:solidFill>
                <a:latin typeface="Times New Roman" panose="02020603050405020304" pitchFamily="18" charset="0"/>
                <a:cs typeface="Times New Roman" panose="02020603050405020304" pitchFamily="18" charset="0"/>
              </a:rPr>
              <a:t>руб</a:t>
            </a:r>
            <a:r>
              <a:rPr lang="ru-RU" sz="2000" b="1" dirty="0" smtClean="0">
                <a:solidFill>
                  <a:srgbClr val="0070C0"/>
                </a:solidFill>
                <a:latin typeface="Times New Roman" panose="02020603050405020304" pitchFamily="18" charset="0"/>
                <a:cs typeface="Times New Roman" panose="02020603050405020304" pitchFamily="18" charset="0"/>
              </a:rPr>
              <a:t>., </a:t>
            </a:r>
            <a:r>
              <a:rPr lang="ru-RU" sz="2000" dirty="0" smtClean="0">
                <a:solidFill>
                  <a:srgbClr val="0070C0"/>
                </a:solidFill>
                <a:latin typeface="Times New Roman" panose="02020603050405020304" pitchFamily="18" charset="0"/>
                <a:cs typeface="Times New Roman" panose="02020603050405020304" pitchFamily="18" charset="0"/>
              </a:rPr>
              <a:t>средняя </a:t>
            </a:r>
            <a:r>
              <a:rPr lang="ru-RU" sz="2000" dirty="0">
                <a:solidFill>
                  <a:srgbClr val="0070C0"/>
                </a:solidFill>
                <a:latin typeface="Times New Roman" panose="02020603050405020304" pitchFamily="18" charset="0"/>
                <a:cs typeface="Times New Roman" panose="02020603050405020304" pitchFamily="18" charset="0"/>
              </a:rPr>
              <a:t>численность работников – </a:t>
            </a:r>
            <a:r>
              <a:rPr lang="ru-RU" sz="2000" b="1" dirty="0">
                <a:solidFill>
                  <a:srgbClr val="0070C0"/>
                </a:solidFill>
                <a:latin typeface="Times New Roman" panose="02020603050405020304" pitchFamily="18" charset="0"/>
                <a:cs typeface="Times New Roman" panose="02020603050405020304" pitchFamily="18" charset="0"/>
              </a:rPr>
              <a:t>со 100 человек до 130 </a:t>
            </a:r>
            <a:r>
              <a:rPr lang="ru-RU" sz="2000" b="1" dirty="0" smtClean="0">
                <a:solidFill>
                  <a:srgbClr val="0070C0"/>
                </a:solidFill>
                <a:latin typeface="Times New Roman" panose="02020603050405020304" pitchFamily="18" charset="0"/>
                <a:cs typeface="Times New Roman" panose="02020603050405020304" pitchFamily="18" charset="0"/>
              </a:rPr>
              <a:t>человек;</a:t>
            </a:r>
          </a:p>
          <a:p>
            <a:pPr marL="342900" lvl="3" indent="-342900">
              <a:buFontTx/>
              <a:buChar char="-"/>
            </a:pPr>
            <a:r>
              <a:rPr lang="ru-RU" sz="2000" dirty="0" smtClean="0">
                <a:solidFill>
                  <a:srgbClr val="0070C0"/>
                </a:solidFill>
                <a:latin typeface="Times New Roman" panose="02020603050405020304" pitchFamily="18" charset="0"/>
                <a:cs typeface="Times New Roman" panose="02020603050405020304" pitchFamily="18" charset="0"/>
              </a:rPr>
              <a:t>установлен </a:t>
            </a:r>
            <a:r>
              <a:rPr lang="ru-RU" sz="2000" dirty="0">
                <a:solidFill>
                  <a:srgbClr val="0070C0"/>
                </a:solidFill>
                <a:latin typeface="Times New Roman" panose="02020603050405020304" pitchFamily="18" charset="0"/>
                <a:cs typeface="Times New Roman" panose="02020603050405020304" pitchFamily="18" charset="0"/>
              </a:rPr>
              <a:t>переходный период для "упрощенцев", </a:t>
            </a:r>
            <a:r>
              <a:rPr lang="ru-RU" sz="2000" dirty="0" smtClean="0">
                <a:solidFill>
                  <a:srgbClr val="0070C0"/>
                </a:solidFill>
                <a:latin typeface="Times New Roman" panose="02020603050405020304" pitchFamily="18" charset="0"/>
                <a:cs typeface="Times New Roman" panose="02020603050405020304" pitchFamily="18" charset="0"/>
              </a:rPr>
              <a:t>у которых доходы превысили 150 млн. рублей, средняя численность превысила 100 человек;</a:t>
            </a:r>
          </a:p>
          <a:p>
            <a:pPr marL="342900" lvl="3" indent="-342900">
              <a:buFontTx/>
              <a:buChar char="-"/>
            </a:pPr>
            <a:r>
              <a:rPr lang="ru-RU" sz="2000" b="1" dirty="0" smtClean="0">
                <a:solidFill>
                  <a:srgbClr val="0070C0"/>
                </a:solidFill>
                <a:latin typeface="Times New Roman" panose="02020603050405020304" pitchFamily="18" charset="0"/>
                <a:cs typeface="Times New Roman" panose="02020603050405020304" pitchFamily="18" charset="0"/>
              </a:rPr>
              <a:t>до </a:t>
            </a:r>
            <a:r>
              <a:rPr lang="ru-RU" sz="2000" b="1" dirty="0">
                <a:solidFill>
                  <a:srgbClr val="0070C0"/>
                </a:solidFill>
                <a:latin typeface="Times New Roman" panose="02020603050405020304" pitchFamily="18" charset="0"/>
                <a:cs typeface="Times New Roman" panose="02020603050405020304" pitchFamily="18" charset="0"/>
              </a:rPr>
              <a:t>1 января 2024 </a:t>
            </a:r>
            <a:r>
              <a:rPr lang="ru-RU" sz="2000" b="1" dirty="0" smtClean="0">
                <a:solidFill>
                  <a:srgbClr val="0070C0"/>
                </a:solidFill>
                <a:latin typeface="Times New Roman" panose="02020603050405020304" pitchFamily="18" charset="0"/>
                <a:cs typeface="Times New Roman" panose="02020603050405020304" pitchFamily="18" charset="0"/>
              </a:rPr>
              <a:t>года продлены  «налоговые каникулы» </a:t>
            </a:r>
            <a:r>
              <a:rPr lang="ru-RU" sz="2000" dirty="0">
                <a:solidFill>
                  <a:srgbClr val="0070C0"/>
                </a:solidFill>
                <a:latin typeface="Times New Roman" panose="02020603050405020304" pitchFamily="18" charset="0"/>
                <a:cs typeface="Times New Roman" panose="02020603050405020304" pitchFamily="18" charset="0"/>
              </a:rPr>
              <a:t>в виде нулевой ставки по УСН  для вновь зарегистрированных </a:t>
            </a:r>
            <a:r>
              <a:rPr lang="ru-RU" sz="2000" dirty="0" smtClean="0">
                <a:solidFill>
                  <a:srgbClr val="0070C0"/>
                </a:solidFill>
                <a:latin typeface="Times New Roman" panose="02020603050405020304" pitchFamily="18" charset="0"/>
                <a:cs typeface="Times New Roman" panose="02020603050405020304" pitchFamily="18" charset="0"/>
              </a:rPr>
              <a:t>ИП, </a:t>
            </a:r>
            <a:r>
              <a:rPr lang="ru-RU" sz="2000" dirty="0">
                <a:solidFill>
                  <a:srgbClr val="0070C0"/>
                </a:solidFill>
                <a:latin typeface="Times New Roman" panose="02020603050405020304" pitchFamily="18" charset="0"/>
                <a:cs typeface="Times New Roman" panose="02020603050405020304" pitchFamily="18" charset="0"/>
              </a:rPr>
              <a:t>осуществляющих предпринимательскую деятельность в производственной, социальной и (или) научной сферах, а также в сфере бытовых услуг населению и услуг по предоставлению мест для временного </a:t>
            </a:r>
            <a:r>
              <a:rPr lang="ru-RU" sz="2000" dirty="0" smtClean="0">
                <a:solidFill>
                  <a:srgbClr val="0070C0"/>
                </a:solidFill>
                <a:latin typeface="Times New Roman" panose="02020603050405020304" pitchFamily="18" charset="0"/>
                <a:cs typeface="Times New Roman" panose="02020603050405020304" pitchFamily="18" charset="0"/>
              </a:rPr>
              <a:t>проживания. Налоговые каникулы, установленные  </a:t>
            </a:r>
            <a:r>
              <a:rPr lang="ru-RU" sz="2000" b="1" dirty="0">
                <a:solidFill>
                  <a:srgbClr val="0070C0"/>
                </a:solidFill>
                <a:latin typeface="Times New Roman" panose="02020603050405020304" pitchFamily="18" charset="0"/>
                <a:cs typeface="Times New Roman" panose="02020603050405020304" pitchFamily="18" charset="0"/>
              </a:rPr>
              <a:t>Законом Красноярского края от 25.06.2015 N </a:t>
            </a:r>
            <a:r>
              <a:rPr lang="ru-RU" sz="2000" b="1" dirty="0" smtClean="0">
                <a:solidFill>
                  <a:srgbClr val="0070C0"/>
                </a:solidFill>
                <a:latin typeface="Times New Roman" panose="02020603050405020304" pitchFamily="18" charset="0"/>
                <a:cs typeface="Times New Roman" panose="02020603050405020304" pitchFamily="18" charset="0"/>
              </a:rPr>
              <a:t>8-3530</a:t>
            </a:r>
            <a:r>
              <a:rPr lang="ru-RU" sz="2000" dirty="0" smtClean="0">
                <a:solidFill>
                  <a:srgbClr val="0070C0"/>
                </a:solidFill>
                <a:latin typeface="Times New Roman" panose="02020603050405020304" pitchFamily="18" charset="0"/>
                <a:cs typeface="Times New Roman" panose="02020603050405020304" pitchFamily="18" charset="0"/>
              </a:rPr>
              <a:t>, должны были прекратить свое существование с 01.01.2021</a:t>
            </a:r>
          </a:p>
          <a:p>
            <a:pPr lvl="3"/>
            <a:endParaRPr lang="ru-RU" sz="2000" dirty="0" smtClean="0">
              <a:solidFill>
                <a:srgbClr val="0070C0"/>
              </a:solidFill>
              <a:latin typeface="Times New Roman" panose="02020603050405020304" pitchFamily="18" charset="0"/>
              <a:cs typeface="Times New Roman" panose="02020603050405020304" pitchFamily="18" charset="0"/>
            </a:endParaRPr>
          </a:p>
          <a:p>
            <a:pPr lvl="3"/>
            <a:endParaRPr lang="ru-RU" sz="2000" dirty="0">
              <a:solidFill>
                <a:srgbClr val="0070C0"/>
              </a:solidFill>
              <a:latin typeface="Times New Roman" panose="02020603050405020304" pitchFamily="18" charset="0"/>
              <a:cs typeface="Times New Roman" panose="02020603050405020304" pitchFamily="18" charset="0"/>
            </a:endParaRPr>
          </a:p>
        </p:txBody>
      </p:sp>
      <p:sp>
        <p:nvSpPr>
          <p:cNvPr id="3" name="Заголовок 2"/>
          <p:cNvSpPr>
            <a:spLocks noGrp="1"/>
          </p:cNvSpPr>
          <p:nvPr>
            <p:ph type="title"/>
          </p:nvPr>
        </p:nvSpPr>
        <p:spPr>
          <a:xfrm>
            <a:off x="251520" y="339503"/>
            <a:ext cx="8640960" cy="720079"/>
          </a:xfrm>
          <a:solidFill>
            <a:srgbClr val="00B0F0"/>
          </a:solidFill>
        </p:spPr>
        <p:txBody>
          <a:bodyPr/>
          <a:lstStyle/>
          <a:p>
            <a:pPr algn="ctr"/>
            <a:r>
              <a:rPr lang="ru-RU" sz="2400" dirty="0">
                <a:solidFill>
                  <a:schemeClr val="bg1"/>
                </a:solidFill>
                <a:latin typeface="Times New Roman" panose="02020603050405020304" pitchFamily="18" charset="0"/>
                <a:cs typeface="Times New Roman" panose="02020603050405020304" pitchFamily="18" charset="0"/>
              </a:rPr>
              <a:t>Упрощенная система </a:t>
            </a:r>
            <a:r>
              <a:rPr lang="ru-RU" sz="2400" dirty="0" smtClean="0">
                <a:solidFill>
                  <a:schemeClr val="bg1"/>
                </a:solidFill>
                <a:latin typeface="Times New Roman" panose="02020603050405020304" pitchFamily="18" charset="0"/>
                <a:cs typeface="Times New Roman" panose="02020603050405020304" pitchFamily="18" charset="0"/>
              </a:rPr>
              <a:t>налогообложения (УСН)</a:t>
            </a:r>
            <a:r>
              <a:rPr lang="ru-RU" sz="2400" dirty="0">
                <a:solidFill>
                  <a:schemeClr val="bg1"/>
                </a:solidFill>
                <a:latin typeface="Times New Roman" panose="02020603050405020304" pitchFamily="18" charset="0"/>
                <a:cs typeface="Times New Roman" panose="02020603050405020304" pitchFamily="18" charset="0"/>
              </a:rPr>
              <a:t/>
            </a:r>
            <a:br>
              <a:rPr lang="ru-RU" sz="2400" dirty="0">
                <a:solidFill>
                  <a:schemeClr val="bg1"/>
                </a:solidFill>
                <a:latin typeface="Times New Roman" panose="02020603050405020304" pitchFamily="18" charset="0"/>
                <a:cs typeface="Times New Roman" panose="02020603050405020304" pitchFamily="18" charset="0"/>
              </a:rPr>
            </a:br>
            <a:r>
              <a:rPr lang="ru-RU" sz="2400" dirty="0">
                <a:solidFill>
                  <a:schemeClr val="bg1"/>
                </a:solidFill>
                <a:latin typeface="Times New Roman" panose="02020603050405020304" pitchFamily="18" charset="0"/>
                <a:cs typeface="Times New Roman" panose="02020603050405020304" pitchFamily="18" charset="0"/>
              </a:rPr>
              <a:t>глава 26.2 НК </a:t>
            </a:r>
            <a:r>
              <a:rPr lang="ru-RU" sz="2400" dirty="0" smtClean="0">
                <a:solidFill>
                  <a:schemeClr val="bg1"/>
                </a:solidFill>
                <a:latin typeface="Times New Roman" panose="02020603050405020304" pitchFamily="18" charset="0"/>
                <a:cs typeface="Times New Roman" panose="02020603050405020304" pitchFamily="18" charset="0"/>
              </a:rPr>
              <a:t>РФ</a:t>
            </a:r>
            <a:endParaRPr lang="ru-RU" sz="2400" dirty="0">
              <a:solidFill>
                <a:schemeClr val="bg1"/>
              </a:solidFill>
              <a:latin typeface="Times New Roman" panose="02020603050405020304" pitchFamily="18" charset="0"/>
              <a:cs typeface="Times New Roman" panose="02020603050405020304" pitchFamily="18" charset="0"/>
            </a:endParaRPr>
          </a:p>
        </p:txBody>
      </p:sp>
      <p:sp>
        <p:nvSpPr>
          <p:cNvPr id="5" name="Номер слайда 5"/>
          <p:cNvSpPr>
            <a:spLocks noGrp="1"/>
          </p:cNvSpPr>
          <p:nvPr>
            <p:ph type="sldNum" sz="quarter" idx="11"/>
          </p:nvPr>
        </p:nvSpPr>
        <p:spPr>
          <a:xfrm>
            <a:off x="8403444" y="4398169"/>
            <a:ext cx="503585" cy="513582"/>
          </a:xfrm>
        </p:spPr>
        <p:txBody>
          <a:bodyPr/>
          <a:lstStyle/>
          <a:p>
            <a:fld id="{E20E89E6-FE54-4E13-859C-1FA908D70D39}" type="slidenum">
              <a:rPr lang="ru-RU" smtClean="0">
                <a:solidFill>
                  <a:prstClr val="white"/>
                </a:solidFill>
              </a:rPr>
              <a:pPr/>
              <a:t>12</a:t>
            </a:fld>
            <a:endParaRPr lang="ru-RU" dirty="0">
              <a:solidFill>
                <a:prstClr val="white"/>
              </a:solidFill>
            </a:endParaRPr>
          </a:p>
        </p:txBody>
      </p:sp>
    </p:spTree>
    <p:extLst>
      <p:ext uri="{BB962C8B-B14F-4D97-AF65-F5344CB8AC3E}">
        <p14:creationId xmlns:p14="http://schemas.microsoft.com/office/powerpoint/2010/main" val="4863754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059582"/>
            <a:ext cx="8208912" cy="3888432"/>
          </a:xfrm>
          <a:ln>
            <a:solidFill>
              <a:schemeClr val="bg1"/>
            </a:solidFill>
          </a:ln>
        </p:spPr>
        <p:txBody>
          <a:bodyPr/>
          <a:lstStyle/>
          <a:p>
            <a:pPr lvl="3" indent="281637" algn="ctr" defTabSz="815195"/>
            <a:r>
              <a:rPr lang="ru-RU" sz="2000" b="1" dirty="0" smtClean="0">
                <a:solidFill>
                  <a:schemeClr val="tx2">
                    <a:lumMod val="60000"/>
                    <a:lumOff val="40000"/>
                  </a:schemeClr>
                </a:solidFill>
              </a:rPr>
              <a:t>Письмо ФНС России </a:t>
            </a:r>
            <a:r>
              <a:rPr lang="ru-RU" sz="2000" b="1" dirty="0">
                <a:solidFill>
                  <a:schemeClr val="tx2">
                    <a:lumMod val="60000"/>
                    <a:lumOff val="40000"/>
                  </a:schemeClr>
                </a:solidFill>
              </a:rPr>
              <a:t>от СД-4-3/1135</a:t>
            </a:r>
            <a:r>
              <a:rPr lang="ru-RU" sz="2000" b="1" dirty="0" smtClean="0">
                <a:solidFill>
                  <a:schemeClr val="tx2">
                    <a:lumMod val="60000"/>
                    <a:lumOff val="40000"/>
                  </a:schemeClr>
                </a:solidFill>
              </a:rPr>
              <a:t>@ </a:t>
            </a:r>
            <a:r>
              <a:rPr lang="ru-RU" sz="2000" b="1" dirty="0">
                <a:solidFill>
                  <a:schemeClr val="tx2">
                    <a:lumMod val="60000"/>
                    <a:lumOff val="40000"/>
                  </a:schemeClr>
                </a:solidFill>
              </a:rPr>
              <a:t>от </a:t>
            </a:r>
            <a:r>
              <a:rPr lang="ru-RU" sz="2000" b="1" dirty="0" smtClean="0">
                <a:solidFill>
                  <a:schemeClr val="tx2">
                    <a:lumMod val="60000"/>
                    <a:lumOff val="40000"/>
                  </a:schemeClr>
                </a:solidFill>
              </a:rPr>
              <a:t>02.02.2021 «О </a:t>
            </a:r>
            <a:r>
              <a:rPr lang="ru-RU" sz="2000" b="1" dirty="0">
                <a:solidFill>
                  <a:schemeClr val="tx2">
                    <a:lumMod val="60000"/>
                    <a:lumOff val="40000"/>
                  </a:schemeClr>
                </a:solidFill>
              </a:rPr>
              <a:t>налоговой декларации по </a:t>
            </a:r>
            <a:r>
              <a:rPr lang="ru-RU" sz="2000" b="1" dirty="0" smtClean="0">
                <a:solidFill>
                  <a:schemeClr val="tx2">
                    <a:lumMod val="60000"/>
                    <a:lumOff val="40000"/>
                  </a:schemeClr>
                </a:solidFill>
              </a:rPr>
              <a:t>УСН»</a:t>
            </a:r>
          </a:p>
          <a:p>
            <a:pPr lvl="3" indent="281637" defTabSz="815195"/>
            <a:r>
              <a:rPr lang="ru-RU" b="1" i="1" u="sng" dirty="0" smtClean="0">
                <a:solidFill>
                  <a:schemeClr val="tx2">
                    <a:lumMod val="60000"/>
                    <a:lumOff val="40000"/>
                  </a:schemeClr>
                </a:solidFill>
              </a:rPr>
              <a:t>Налоговая </a:t>
            </a:r>
            <a:r>
              <a:rPr lang="ru-RU" b="1" i="1" u="sng" dirty="0">
                <a:solidFill>
                  <a:schemeClr val="tx2">
                    <a:lumMod val="60000"/>
                    <a:lumOff val="40000"/>
                  </a:schemeClr>
                </a:solidFill>
              </a:rPr>
              <a:t>декларация по УСН за налоговый период 2020 года представляются в налоговые органы по форме и формату, утвержденным приказом ФНС России от 26.02.2016 № ММВ-7-3/99@ </a:t>
            </a:r>
            <a:r>
              <a:rPr lang="ru-RU" b="1" i="1" dirty="0">
                <a:solidFill>
                  <a:schemeClr val="tx2">
                    <a:lumMod val="60000"/>
                    <a:lumOff val="40000"/>
                  </a:schemeClr>
                </a:solidFill>
              </a:rPr>
              <a:t>«Об утверждении формы налоговой декларации по налогу, уплачиваемому в связи с применением упрощенной системы налогообложения, порядка ее заполнения, а также формата представления налоговой декларации по налогу, уплачиваемому в связи с применением упрощенной системы налогообложения, в электронной форме».</a:t>
            </a:r>
          </a:p>
          <a:p>
            <a:pPr lvl="3" indent="281637" defTabSz="815195"/>
            <a:r>
              <a:rPr lang="ru-RU" b="1" i="1" dirty="0">
                <a:solidFill>
                  <a:schemeClr val="tx2">
                    <a:lumMod val="60000"/>
                    <a:lumOff val="40000"/>
                  </a:schemeClr>
                </a:solidFill>
              </a:rPr>
              <a:t>В целях </a:t>
            </a:r>
            <a:r>
              <a:rPr lang="ru-RU" b="1" i="1" u="sng" dirty="0">
                <a:solidFill>
                  <a:schemeClr val="tx2">
                    <a:lumMod val="60000"/>
                    <a:lumOff val="40000"/>
                  </a:schemeClr>
                </a:solidFill>
              </a:rPr>
              <a:t>исключения формального подхода, связанного с отказом в приеме налоговых декларацией по УСН за 2020 год, </a:t>
            </a:r>
            <a:r>
              <a:rPr lang="ru-RU" b="1" i="1" dirty="0">
                <a:solidFill>
                  <a:schemeClr val="tx2">
                    <a:lumMod val="60000"/>
                    <a:lumOff val="40000"/>
                  </a:schemeClr>
                </a:solidFill>
              </a:rPr>
              <a:t>в том числе после вступления в силу Приказа № ЕД-7-3/958@, налоговым органам надлежит обеспечить прием указанной отчетности по формам и форматам, утвержденным приказом ФНС России от 26.02.2016 № ММВ-7-3/99@, а также с Приказом № ЕД-7-3/958</a:t>
            </a:r>
            <a:r>
              <a:rPr lang="ru-RU" b="1" i="1" u="sng" dirty="0">
                <a:solidFill>
                  <a:schemeClr val="tx2">
                    <a:lumMod val="60000"/>
                    <a:lumOff val="40000"/>
                  </a:schemeClr>
                </a:solidFill>
              </a:rPr>
              <a:t>@, в случае их представления с 20.03.2021.</a:t>
            </a:r>
          </a:p>
          <a:p>
            <a:pPr lvl="3" indent="281637" defTabSz="815195"/>
            <a:endParaRPr lang="ru-RU" dirty="0"/>
          </a:p>
        </p:txBody>
      </p:sp>
      <p:sp>
        <p:nvSpPr>
          <p:cNvPr id="3" name="Заголовок 2"/>
          <p:cNvSpPr>
            <a:spLocks noGrp="1"/>
          </p:cNvSpPr>
          <p:nvPr>
            <p:ph type="title"/>
          </p:nvPr>
        </p:nvSpPr>
        <p:spPr>
          <a:xfrm>
            <a:off x="251520" y="267495"/>
            <a:ext cx="8640960" cy="720080"/>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Упрощенная система налогообложения (УСН)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26.2 НК РФ</a:t>
            </a:r>
            <a:endParaRPr lang="ru-RU" dirty="0"/>
          </a:p>
        </p:txBody>
      </p:sp>
      <p:sp>
        <p:nvSpPr>
          <p:cNvPr id="4" name="Номер слайда 3"/>
          <p:cNvSpPr>
            <a:spLocks noGrp="1"/>
          </p:cNvSpPr>
          <p:nvPr>
            <p:ph type="sldNum" sz="quarter" idx="11"/>
          </p:nvPr>
        </p:nvSpPr>
        <p:spPr/>
        <p:txBody>
          <a:bodyPr/>
          <a:lstStyle/>
          <a:p>
            <a:fld id="{E20E89E6-FE54-4E13-859C-1FA908D70D39}" type="slidenum">
              <a:rPr lang="ru-RU" smtClean="0"/>
              <a:pPr/>
              <a:t>13</a:t>
            </a:fld>
            <a:endParaRPr lang="ru-RU" dirty="0"/>
          </a:p>
        </p:txBody>
      </p:sp>
    </p:spTree>
    <p:extLst>
      <p:ext uri="{BB962C8B-B14F-4D97-AF65-F5344CB8AC3E}">
        <p14:creationId xmlns:p14="http://schemas.microsoft.com/office/powerpoint/2010/main" val="42827251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059582"/>
            <a:ext cx="8208912" cy="3888432"/>
          </a:xfrm>
          <a:ln>
            <a:solidFill>
              <a:schemeClr val="bg1"/>
            </a:solidFill>
          </a:ln>
        </p:spPr>
        <p:txBody>
          <a:bodyPr/>
          <a:lstStyle/>
          <a:p>
            <a:pPr algn="just"/>
            <a:r>
              <a:rPr lang="ru-RU" dirty="0">
                <a:latin typeface="Times New Roman"/>
              </a:rPr>
              <a:t> </a:t>
            </a:r>
            <a:r>
              <a:rPr lang="ru-RU" sz="1800" dirty="0" smtClean="0">
                <a:latin typeface="Times New Roman"/>
              </a:rPr>
              <a:t>Книга </a:t>
            </a:r>
            <a:r>
              <a:rPr lang="ru-RU" sz="1800" dirty="0">
                <a:latin typeface="Times New Roman"/>
              </a:rPr>
              <a:t>учета доходов и расходов организаций и индивидуальных предпринимателей, применяющих упрощенную систему налогообложения, </a:t>
            </a:r>
            <a:r>
              <a:rPr lang="ru-RU" sz="1800" dirty="0" smtClean="0">
                <a:latin typeface="Times New Roman"/>
              </a:rPr>
              <a:t>утвержденн</a:t>
            </a:r>
            <a:r>
              <a:rPr lang="ru-RU" sz="1800" dirty="0" smtClean="0">
                <a:latin typeface="Times New Roman"/>
              </a:rPr>
              <a:t>ая</a:t>
            </a:r>
            <a:r>
              <a:rPr lang="ru-RU" sz="1800" dirty="0" smtClean="0">
                <a:latin typeface="Times New Roman"/>
              </a:rPr>
              <a:t> </a:t>
            </a:r>
            <a:r>
              <a:rPr lang="ru-RU" sz="1800" dirty="0">
                <a:latin typeface="Times New Roman"/>
              </a:rPr>
              <a:t>приказом Минфина России от 22 октября 2012 </a:t>
            </a:r>
            <a:r>
              <a:rPr lang="ru-RU" sz="1800" dirty="0">
                <a:latin typeface="Times New Roman"/>
              </a:rPr>
              <a:t> </a:t>
            </a:r>
            <a:r>
              <a:rPr lang="ru-RU" sz="1800" dirty="0" smtClean="0">
                <a:latin typeface="Times New Roman"/>
              </a:rPr>
              <a:t>N </a:t>
            </a:r>
            <a:r>
              <a:rPr lang="ru-RU" sz="1800" dirty="0" smtClean="0">
                <a:latin typeface="Times New Roman"/>
              </a:rPr>
              <a:t>135н</a:t>
            </a:r>
          </a:p>
          <a:p>
            <a:pPr algn="just"/>
            <a:endParaRPr lang="ru-RU" sz="1800" dirty="0">
              <a:latin typeface="Times New Roman"/>
            </a:endParaRPr>
          </a:p>
          <a:p>
            <a:pPr algn="just"/>
            <a:r>
              <a:rPr lang="ru-RU" sz="1800" b="0" dirty="0" smtClean="0">
                <a:latin typeface="Times New Roman"/>
              </a:rPr>
              <a:t>	При </a:t>
            </a:r>
            <a:r>
              <a:rPr lang="ru-RU" sz="1800" b="0" dirty="0">
                <a:latin typeface="Times New Roman"/>
              </a:rPr>
              <a:t>совмещении УСН и ПСН </a:t>
            </a:r>
            <a:r>
              <a:rPr lang="ru-RU" sz="1800" b="0" dirty="0" smtClean="0">
                <a:latin typeface="Times New Roman"/>
              </a:rPr>
              <a:t>необходимо вести </a:t>
            </a:r>
            <a:r>
              <a:rPr lang="ru-RU" sz="1800" b="0" dirty="0">
                <a:latin typeface="Times New Roman"/>
              </a:rPr>
              <a:t>учет. </a:t>
            </a:r>
            <a:endParaRPr lang="ru-RU" sz="1800" b="0" dirty="0" smtClean="0">
              <a:latin typeface="Times New Roman"/>
            </a:endParaRPr>
          </a:p>
          <a:p>
            <a:pPr algn="just"/>
            <a:r>
              <a:rPr lang="ru-RU" sz="1800" b="0" dirty="0" smtClean="0">
                <a:latin typeface="Times New Roman"/>
              </a:rPr>
              <a:t>Доходы </a:t>
            </a:r>
            <a:r>
              <a:rPr lang="ru-RU" sz="1800" b="0" dirty="0">
                <a:latin typeface="Times New Roman"/>
              </a:rPr>
              <a:t>от ПСН </a:t>
            </a:r>
            <a:r>
              <a:rPr lang="ru-RU" sz="1800" b="0" dirty="0" smtClean="0">
                <a:latin typeface="Times New Roman"/>
              </a:rPr>
              <a:t>отражаются </a:t>
            </a:r>
            <a:r>
              <a:rPr lang="ru-RU" sz="1800" b="0" dirty="0">
                <a:latin typeface="Times New Roman"/>
              </a:rPr>
              <a:t>в Книге учета по ПСН, а доходы и расходы по </a:t>
            </a:r>
            <a:r>
              <a:rPr lang="ru-RU" sz="1800" b="0" dirty="0" smtClean="0">
                <a:latin typeface="Times New Roman"/>
              </a:rPr>
              <a:t>УСН -  </a:t>
            </a:r>
            <a:r>
              <a:rPr lang="ru-RU" sz="1800" b="0" dirty="0">
                <a:latin typeface="Times New Roman"/>
              </a:rPr>
              <a:t>в Книге учета по УСН.</a:t>
            </a:r>
          </a:p>
          <a:p>
            <a:pPr algn="just"/>
            <a:r>
              <a:rPr lang="ru-RU" sz="1800" b="0" dirty="0" smtClean="0">
                <a:latin typeface="Times New Roman"/>
              </a:rPr>
              <a:t>	Расходы</a:t>
            </a:r>
            <a:r>
              <a:rPr lang="ru-RU" sz="1800" b="0" dirty="0">
                <a:latin typeface="Times New Roman"/>
              </a:rPr>
              <a:t>, которые нельзя отнести к одному </a:t>
            </a:r>
            <a:r>
              <a:rPr lang="ru-RU" sz="1800" b="0" dirty="0" err="1">
                <a:latin typeface="Times New Roman"/>
              </a:rPr>
              <a:t>спецрежиму</a:t>
            </a:r>
            <a:r>
              <a:rPr lang="ru-RU" sz="1800" b="0" dirty="0">
                <a:latin typeface="Times New Roman"/>
              </a:rPr>
              <a:t>, а также страховые взносы </a:t>
            </a:r>
            <a:r>
              <a:rPr lang="ru-RU" sz="1800" b="0" dirty="0" smtClean="0">
                <a:latin typeface="Times New Roman"/>
              </a:rPr>
              <a:t>распределяются </a:t>
            </a:r>
            <a:r>
              <a:rPr lang="ru-RU" sz="1800" b="0" dirty="0">
                <a:latin typeface="Times New Roman"/>
              </a:rPr>
              <a:t>между УСН и ПСН в конце месяца пропорционально доходам </a:t>
            </a:r>
            <a:r>
              <a:rPr lang="ru-RU" sz="1800" dirty="0">
                <a:latin typeface="Times New Roman"/>
              </a:rPr>
              <a:t>(Письмо Минфина от 29.12.2020 N 03-11-03/4/116148).</a:t>
            </a:r>
          </a:p>
          <a:p>
            <a:pPr algn="just"/>
            <a:endParaRPr lang="ru-RU" sz="1800" dirty="0" smtClean="0">
              <a:latin typeface="Times New Roman"/>
            </a:endParaRPr>
          </a:p>
          <a:p>
            <a:pPr algn="just"/>
            <a:endParaRPr lang="ru-RU" sz="1800" dirty="0">
              <a:latin typeface="Times New Roman"/>
            </a:endParaRPr>
          </a:p>
          <a:p>
            <a:pPr algn="just"/>
            <a:endParaRPr lang="ru-RU" sz="1800" dirty="0">
              <a:latin typeface="Times New Roman"/>
            </a:endParaRPr>
          </a:p>
          <a:p>
            <a:pPr lvl="3" indent="281637" defTabSz="815195"/>
            <a:endParaRPr lang="ru-RU" dirty="0"/>
          </a:p>
        </p:txBody>
      </p:sp>
      <p:sp>
        <p:nvSpPr>
          <p:cNvPr id="3" name="Заголовок 2"/>
          <p:cNvSpPr>
            <a:spLocks noGrp="1"/>
          </p:cNvSpPr>
          <p:nvPr>
            <p:ph type="title"/>
          </p:nvPr>
        </p:nvSpPr>
        <p:spPr>
          <a:xfrm>
            <a:off x="251520" y="267495"/>
            <a:ext cx="8640960" cy="720080"/>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Упрощенная система налогообложения (УСН)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26.2 НК РФ</a:t>
            </a:r>
            <a:endParaRPr lang="ru-RU" dirty="0"/>
          </a:p>
        </p:txBody>
      </p:sp>
      <p:sp>
        <p:nvSpPr>
          <p:cNvPr id="4" name="Номер слайда 3"/>
          <p:cNvSpPr>
            <a:spLocks noGrp="1"/>
          </p:cNvSpPr>
          <p:nvPr>
            <p:ph type="sldNum" sz="quarter" idx="11"/>
          </p:nvPr>
        </p:nvSpPr>
        <p:spPr/>
        <p:txBody>
          <a:bodyPr/>
          <a:lstStyle/>
          <a:p>
            <a:fld id="{E20E89E6-FE54-4E13-859C-1FA908D70D39}" type="slidenum">
              <a:rPr lang="ru-RU" smtClean="0">
                <a:solidFill>
                  <a:prstClr val="white"/>
                </a:solidFill>
              </a:rPr>
              <a:pPr/>
              <a:t>14</a:t>
            </a:fld>
            <a:endParaRPr lang="ru-RU" dirty="0">
              <a:solidFill>
                <a:prstClr val="white"/>
              </a:solidFill>
            </a:endParaRPr>
          </a:p>
        </p:txBody>
      </p:sp>
    </p:spTree>
    <p:extLst>
      <p:ext uri="{BB962C8B-B14F-4D97-AF65-F5344CB8AC3E}">
        <p14:creationId xmlns:p14="http://schemas.microsoft.com/office/powerpoint/2010/main" val="12201942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131590"/>
            <a:ext cx="8208912" cy="3816424"/>
          </a:xfrm>
        </p:spPr>
        <p:txBody>
          <a:bodyPr/>
          <a:lstStyle/>
          <a:p>
            <a:pPr lvl="3" indent="281637" algn="ctr" defTabSz="815195"/>
            <a:endParaRPr lang="ru-RU" sz="2000" b="1" dirty="0" smtClean="0">
              <a:solidFill>
                <a:srgbClr val="0070C0"/>
              </a:solidFill>
              <a:latin typeface="Times New Roman" panose="02020603050405020304" pitchFamily="18" charset="0"/>
              <a:cs typeface="Times New Roman" panose="02020603050405020304" pitchFamily="18" charset="0"/>
            </a:endParaRPr>
          </a:p>
          <a:p>
            <a:pPr lvl="3" indent="281637" algn="ctr" defTabSz="815195"/>
            <a:r>
              <a:rPr lang="ru-RU" sz="2400" b="1" dirty="0">
                <a:solidFill>
                  <a:srgbClr val="0070C0"/>
                </a:solidFill>
                <a:latin typeface="Times New Roman" panose="02020603050405020304" pitchFamily="18" charset="0"/>
                <a:cs typeface="Times New Roman" panose="02020603050405020304" pitchFamily="18" charset="0"/>
              </a:rPr>
              <a:t>Федеральный закон от 29.12.2020 N </a:t>
            </a:r>
            <a:r>
              <a:rPr lang="ru-RU" sz="2400" b="1" dirty="0" smtClean="0">
                <a:solidFill>
                  <a:srgbClr val="0070C0"/>
                </a:solidFill>
                <a:latin typeface="Times New Roman" panose="02020603050405020304" pitchFamily="18" charset="0"/>
                <a:cs typeface="Times New Roman" panose="02020603050405020304" pitchFamily="18" charset="0"/>
              </a:rPr>
              <a:t>470-ФЗ</a:t>
            </a:r>
          </a:p>
          <a:p>
            <a:pPr lvl="3" indent="281637" defTabSz="815195"/>
            <a:r>
              <a:rPr lang="ru-RU" sz="1800" dirty="0" smtClean="0">
                <a:solidFill>
                  <a:srgbClr val="0070C0"/>
                </a:solidFill>
                <a:latin typeface="Times New Roman" panose="02020603050405020304" pitchFamily="18" charset="0"/>
                <a:cs typeface="Times New Roman" panose="02020603050405020304" pitchFamily="18" charset="0"/>
              </a:rPr>
              <a:t>Расширил  </a:t>
            </a:r>
            <a:r>
              <a:rPr lang="ru-RU" sz="1800" dirty="0">
                <a:solidFill>
                  <a:srgbClr val="0070C0"/>
                </a:solidFill>
                <a:latin typeface="Times New Roman" panose="02020603050405020304" pitchFamily="18" charset="0"/>
                <a:cs typeface="Times New Roman" panose="02020603050405020304" pitchFamily="18" charset="0"/>
              </a:rPr>
              <a:t>понятие стационарной торговой сети, не имеющей торговых залов, в целях применения патентной системы </a:t>
            </a:r>
            <a:r>
              <a:rPr lang="ru-RU" sz="1800" dirty="0" smtClean="0">
                <a:solidFill>
                  <a:srgbClr val="0070C0"/>
                </a:solidFill>
                <a:latin typeface="Times New Roman" panose="02020603050405020304" pitchFamily="18" charset="0"/>
                <a:cs typeface="Times New Roman" panose="02020603050405020304" pitchFamily="18" charset="0"/>
              </a:rPr>
              <a:t>налогообложения.</a:t>
            </a:r>
            <a:endParaRPr lang="ru-RU" sz="1800" dirty="0">
              <a:solidFill>
                <a:srgbClr val="0070C0"/>
              </a:solidFill>
              <a:latin typeface="Times New Roman" panose="02020603050405020304" pitchFamily="18" charset="0"/>
              <a:cs typeface="Times New Roman" panose="02020603050405020304" pitchFamily="18" charset="0"/>
            </a:endParaRPr>
          </a:p>
          <a:p>
            <a:pPr lvl="3" indent="281637" defTabSz="815195"/>
            <a:r>
              <a:rPr lang="ru-RU" sz="1800" dirty="0">
                <a:solidFill>
                  <a:srgbClr val="0070C0"/>
                </a:solidFill>
                <a:latin typeface="Times New Roman" panose="02020603050405020304" pitchFamily="18" charset="0"/>
                <a:cs typeface="Times New Roman" panose="02020603050405020304" pitchFamily="18" charset="0"/>
              </a:rPr>
              <a:t>К</a:t>
            </a:r>
            <a:r>
              <a:rPr lang="ru-RU" sz="1800" dirty="0" smtClean="0">
                <a:solidFill>
                  <a:srgbClr val="0070C0"/>
                </a:solidFill>
                <a:latin typeface="Times New Roman" panose="02020603050405020304" pitchFamily="18" charset="0"/>
                <a:cs typeface="Times New Roman" panose="02020603050405020304" pitchFamily="18" charset="0"/>
              </a:rPr>
              <a:t> </a:t>
            </a:r>
            <a:r>
              <a:rPr lang="ru-RU" sz="1800" dirty="0">
                <a:solidFill>
                  <a:srgbClr val="0070C0"/>
                </a:solidFill>
                <a:latin typeface="Times New Roman" panose="02020603050405020304" pitchFamily="18" charset="0"/>
                <a:cs typeface="Times New Roman" panose="02020603050405020304" pitchFamily="18" charset="0"/>
              </a:rPr>
              <a:t>данной категории торговых объектов относятся не только розничные рынки, ярмарки, киоски, палатки и торговые автоматы, </a:t>
            </a:r>
            <a:r>
              <a:rPr lang="ru-RU" sz="1800" i="1" u="sng" dirty="0">
                <a:solidFill>
                  <a:srgbClr val="0070C0"/>
                </a:solidFill>
                <a:latin typeface="Times New Roman" panose="02020603050405020304" pitchFamily="18" charset="0"/>
                <a:cs typeface="Times New Roman" panose="02020603050405020304" pitchFamily="18" charset="0"/>
              </a:rPr>
              <a:t>но и другие аналогичные объекты</a:t>
            </a:r>
            <a:r>
              <a:rPr lang="ru-RU" sz="1800" i="1" u="sng" dirty="0" smtClean="0">
                <a:solidFill>
                  <a:srgbClr val="0070C0"/>
                </a:solidFill>
                <a:latin typeface="Times New Roman" panose="02020603050405020304" pitchFamily="18" charset="0"/>
                <a:cs typeface="Times New Roman" panose="02020603050405020304" pitchFamily="18" charset="0"/>
              </a:rPr>
              <a:t>.</a:t>
            </a:r>
          </a:p>
          <a:p>
            <a:pPr lvl="3" indent="281637" algn="ctr" defTabSz="815195"/>
            <a:r>
              <a:rPr lang="ru-RU" sz="2000" b="1" dirty="0" smtClean="0">
                <a:solidFill>
                  <a:srgbClr val="0070C0"/>
                </a:solidFill>
                <a:latin typeface="Times New Roman" panose="02020603050405020304" pitchFamily="18" charset="0"/>
                <a:cs typeface="Times New Roman" panose="02020603050405020304" pitchFamily="18" charset="0"/>
              </a:rPr>
              <a:t>Письмо ФНС </a:t>
            </a:r>
            <a:r>
              <a:rPr lang="ru-RU" sz="2000" b="1" dirty="0">
                <a:solidFill>
                  <a:srgbClr val="0070C0"/>
                </a:solidFill>
                <a:latin typeface="Times New Roman" panose="02020603050405020304" pitchFamily="18" charset="0"/>
                <a:cs typeface="Times New Roman" panose="02020603050405020304" pitchFamily="18" charset="0"/>
              </a:rPr>
              <a:t>России от 23.12.2020 N КВ-4-3/21216</a:t>
            </a:r>
            <a:r>
              <a:rPr lang="ru-RU" sz="2000" b="1" dirty="0" smtClean="0">
                <a:solidFill>
                  <a:srgbClr val="0070C0"/>
                </a:solidFill>
                <a:latin typeface="Times New Roman" panose="02020603050405020304" pitchFamily="18" charset="0"/>
                <a:cs typeface="Times New Roman" panose="02020603050405020304" pitchFamily="18" charset="0"/>
              </a:rPr>
              <a:t>):</a:t>
            </a:r>
          </a:p>
          <a:p>
            <a:pPr lvl="3" indent="281637" defTabSz="815195"/>
            <a:r>
              <a:rPr lang="ru-RU" sz="1800" dirty="0">
                <a:solidFill>
                  <a:srgbClr val="0070C0"/>
                </a:solidFill>
                <a:latin typeface="Times New Roman" panose="02020603050405020304" pitchFamily="18" charset="0"/>
                <a:cs typeface="Times New Roman" panose="02020603050405020304" pitchFamily="18" charset="0"/>
              </a:rPr>
              <a:t> в отношении предпринимательской деятельности в сфере розничной торговли, осуществляемой индивидуальными предпринимателями </a:t>
            </a:r>
            <a:r>
              <a:rPr lang="ru-RU" sz="1800" i="1" u="sng" dirty="0">
                <a:solidFill>
                  <a:srgbClr val="0070C0"/>
                </a:solidFill>
                <a:latin typeface="Times New Roman" panose="02020603050405020304" pitchFamily="18" charset="0"/>
                <a:cs typeface="Times New Roman" panose="02020603050405020304" pitchFamily="18" charset="0"/>
              </a:rPr>
              <a:t>через расположенные в торговых центрах и торговых комплексах объекты стационарной торговой сети, не имеющие торговых залов </a:t>
            </a:r>
            <a:r>
              <a:rPr lang="ru-RU" sz="1800" dirty="0">
                <a:solidFill>
                  <a:srgbClr val="0070C0"/>
                </a:solidFill>
                <a:latin typeface="Times New Roman" panose="02020603050405020304" pitchFamily="18" charset="0"/>
                <a:cs typeface="Times New Roman" panose="02020603050405020304" pitchFamily="18" charset="0"/>
              </a:rPr>
              <a:t>(розничные рынки, ярмарки, киоски, палатки, торговые автоматы и </a:t>
            </a:r>
            <a:r>
              <a:rPr lang="ru-RU" sz="1800" i="1" u="sng" dirty="0">
                <a:solidFill>
                  <a:srgbClr val="0070C0"/>
                </a:solidFill>
                <a:latin typeface="Times New Roman" panose="02020603050405020304" pitchFamily="18" charset="0"/>
                <a:cs typeface="Times New Roman" panose="02020603050405020304" pitchFamily="18" charset="0"/>
              </a:rPr>
              <a:t>другие аналогичные объекты</a:t>
            </a:r>
            <a:r>
              <a:rPr lang="ru-RU" sz="1800" dirty="0">
                <a:solidFill>
                  <a:srgbClr val="0070C0"/>
                </a:solidFill>
                <a:latin typeface="Times New Roman" panose="02020603050405020304" pitchFamily="18" charset="0"/>
                <a:cs typeface="Times New Roman" panose="02020603050405020304" pitchFamily="18" charset="0"/>
              </a:rPr>
              <a:t>), может применяться патентная система налогообложения.</a:t>
            </a:r>
          </a:p>
          <a:p>
            <a:pPr lvl="3" indent="281637" defTabSz="815195"/>
            <a:endParaRPr lang="ru-RU" sz="2000" b="1" dirty="0">
              <a:solidFill>
                <a:srgbClr val="0070C0"/>
              </a:solidFill>
              <a:latin typeface="Times New Roman" panose="02020603050405020304" pitchFamily="18" charset="0"/>
              <a:cs typeface="Times New Roman" panose="02020603050405020304" pitchFamily="18" charset="0"/>
            </a:endParaRPr>
          </a:p>
          <a:p>
            <a:pPr lvl="3" indent="281637" algn="ctr" defTabSz="815195"/>
            <a:r>
              <a:rPr lang="ru-RU" sz="2000" dirty="0" smtClean="0">
                <a:solidFill>
                  <a:srgbClr val="0070C0"/>
                </a:solidFill>
                <a:latin typeface="Times New Roman" panose="02020603050405020304" pitchFamily="18" charset="0"/>
                <a:cs typeface="Times New Roman" panose="02020603050405020304" pitchFamily="18" charset="0"/>
              </a:rPr>
              <a:t> </a:t>
            </a:r>
            <a:endParaRPr lang="ru-RU" sz="2400" b="1" dirty="0">
              <a:solidFill>
                <a:srgbClr val="0070C0"/>
              </a:solidFill>
              <a:latin typeface="Times New Roman" panose="02020603050405020304" pitchFamily="18" charset="0"/>
              <a:cs typeface="Times New Roman" panose="02020603050405020304" pitchFamily="18" charset="0"/>
            </a:endParaRPr>
          </a:p>
          <a:p>
            <a:pPr lvl="3" indent="281637" algn="ctr" defTabSz="815195"/>
            <a:endParaRPr lang="ru-RU" sz="2000" b="1" dirty="0">
              <a:solidFill>
                <a:srgbClr val="0070C0"/>
              </a:solidFill>
              <a:latin typeface="Times New Roman" panose="02020603050405020304" pitchFamily="18" charset="0"/>
              <a:cs typeface="Times New Roman" panose="02020603050405020304" pitchFamily="18" charset="0"/>
            </a:endParaRPr>
          </a:p>
          <a:p>
            <a:pPr lvl="3" indent="281637" defTabSz="815195"/>
            <a:r>
              <a:rPr lang="ru-RU" sz="2000" b="1" dirty="0">
                <a:solidFill>
                  <a:srgbClr val="0070C0"/>
                </a:solidFill>
                <a:latin typeface="Times New Roman" panose="02020603050405020304" pitchFamily="18" charset="0"/>
                <a:cs typeface="Times New Roman" panose="02020603050405020304" pitchFamily="18" charset="0"/>
              </a:rPr>
              <a:t>	</a:t>
            </a:r>
            <a:endParaRPr lang="ru-RU" sz="2000" b="1" dirty="0" smtClean="0">
              <a:solidFill>
                <a:srgbClr val="0070C0"/>
              </a:solidFill>
              <a:latin typeface="Times New Roman" panose="02020603050405020304" pitchFamily="18" charset="0"/>
              <a:cs typeface="Times New Roman" panose="02020603050405020304" pitchFamily="18" charset="0"/>
            </a:endParaRPr>
          </a:p>
          <a:p>
            <a:pPr lvl="3" indent="281637" defTabSz="815195"/>
            <a:r>
              <a:rPr lang="ru-RU" sz="2000" b="1" dirty="0">
                <a:solidFill>
                  <a:srgbClr val="0070C0"/>
                </a:solidFill>
                <a:latin typeface="Times New Roman" panose="02020603050405020304" pitchFamily="18" charset="0"/>
                <a:cs typeface="Times New Roman" panose="02020603050405020304" pitchFamily="18" charset="0"/>
              </a:rPr>
              <a:t>	</a:t>
            </a:r>
          </a:p>
          <a:p>
            <a:pPr marL="342900" lvl="3" indent="-342900">
              <a:buFontTx/>
              <a:buChar char="-"/>
            </a:pPr>
            <a:endParaRPr lang="ru-RU" sz="2000" b="1" dirty="0" smtClean="0">
              <a:solidFill>
                <a:srgbClr val="0070C0"/>
              </a:solidFill>
              <a:latin typeface="Times New Roman" panose="02020603050405020304" pitchFamily="18" charset="0"/>
              <a:cs typeface="Times New Roman" panose="02020603050405020304" pitchFamily="18" charset="0"/>
            </a:endParaRPr>
          </a:p>
          <a:p>
            <a:pPr lvl="3"/>
            <a:endParaRPr lang="ru-RU" sz="2000" b="1" dirty="0">
              <a:solidFill>
                <a:srgbClr val="0070C0"/>
              </a:solidFill>
              <a:latin typeface="Times New Roman" panose="02020603050405020304" pitchFamily="18" charset="0"/>
              <a:cs typeface="Times New Roman" panose="02020603050405020304" pitchFamily="18" charset="0"/>
            </a:endParaRPr>
          </a:p>
          <a:p>
            <a:pPr lvl="3"/>
            <a:endParaRPr lang="ru-RU" sz="2000" b="1" dirty="0">
              <a:solidFill>
                <a:srgbClr val="0070C0"/>
              </a:solidFill>
              <a:latin typeface="Times New Roman" panose="02020603050405020304" pitchFamily="18" charset="0"/>
              <a:cs typeface="Times New Roman" panose="02020603050405020304" pitchFamily="18" charset="0"/>
            </a:endParaRPr>
          </a:p>
        </p:txBody>
      </p:sp>
      <p:sp>
        <p:nvSpPr>
          <p:cNvPr id="3" name="Заголовок 2"/>
          <p:cNvSpPr>
            <a:spLocks noGrp="1"/>
          </p:cNvSpPr>
          <p:nvPr>
            <p:ph type="title"/>
          </p:nvPr>
        </p:nvSpPr>
        <p:spPr>
          <a:xfrm>
            <a:off x="251520" y="267495"/>
            <a:ext cx="8640960" cy="864096"/>
          </a:xfrm>
          <a:solidFill>
            <a:srgbClr val="00B0F0"/>
          </a:solidFill>
        </p:spPr>
        <p:txBody>
          <a:bodyPr/>
          <a:lstStyle/>
          <a:p>
            <a:pPr algn="ctr"/>
            <a:r>
              <a:rPr lang="ru-RU" sz="2400" dirty="0" smtClean="0">
                <a:solidFill>
                  <a:schemeClr val="bg1"/>
                </a:solidFill>
                <a:latin typeface="Times New Roman" panose="02020603050405020304" pitchFamily="18" charset="0"/>
                <a:cs typeface="Times New Roman" panose="02020603050405020304" pitchFamily="18" charset="0"/>
              </a:rPr>
              <a:t>Патентная система налогообложения (ПСН)</a:t>
            </a:r>
            <a:br>
              <a:rPr lang="ru-RU" sz="2400" dirty="0" smtClean="0">
                <a:solidFill>
                  <a:schemeClr val="bg1"/>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a:t>
            </a:r>
            <a:r>
              <a:rPr lang="ru-RU" sz="2400" dirty="0" smtClean="0">
                <a:solidFill>
                  <a:prstClr val="white"/>
                </a:solidFill>
                <a:latin typeface="Times New Roman" panose="02020603050405020304" pitchFamily="18" charset="0"/>
                <a:cs typeface="Times New Roman" panose="02020603050405020304" pitchFamily="18" charset="0"/>
              </a:rPr>
              <a:t>26.5 </a:t>
            </a:r>
            <a:r>
              <a:rPr lang="ru-RU" sz="2400" dirty="0">
                <a:solidFill>
                  <a:prstClr val="white"/>
                </a:solidFill>
                <a:latin typeface="Times New Roman" panose="02020603050405020304" pitchFamily="18" charset="0"/>
                <a:cs typeface="Times New Roman" panose="02020603050405020304" pitchFamily="18" charset="0"/>
              </a:rPr>
              <a:t>НК РФ</a:t>
            </a:r>
            <a:endParaRPr lang="ru-RU" sz="2400" dirty="0">
              <a:solidFill>
                <a:schemeClr val="bg1"/>
              </a:solidFill>
              <a:latin typeface="Times New Roman" panose="02020603050405020304" pitchFamily="18" charset="0"/>
              <a:cs typeface="Times New Roman" panose="02020603050405020304" pitchFamily="18" charset="0"/>
            </a:endParaRPr>
          </a:p>
        </p:txBody>
      </p:sp>
      <p:sp>
        <p:nvSpPr>
          <p:cNvPr id="5" name="Номер слайда 5"/>
          <p:cNvSpPr>
            <a:spLocks noGrp="1"/>
          </p:cNvSpPr>
          <p:nvPr>
            <p:ph type="sldNum" sz="quarter" idx="11"/>
          </p:nvPr>
        </p:nvSpPr>
        <p:spPr>
          <a:xfrm>
            <a:off x="8403444" y="4398169"/>
            <a:ext cx="503585" cy="513582"/>
          </a:xfrm>
        </p:spPr>
        <p:txBody>
          <a:bodyPr/>
          <a:lstStyle/>
          <a:p>
            <a:fld id="{E20E89E6-FE54-4E13-859C-1FA908D70D39}" type="slidenum">
              <a:rPr lang="ru-RU" smtClean="0">
                <a:solidFill>
                  <a:prstClr val="white"/>
                </a:solidFill>
              </a:rPr>
              <a:pPr/>
              <a:t>15</a:t>
            </a:fld>
            <a:endParaRPr lang="ru-RU" dirty="0">
              <a:solidFill>
                <a:prstClr val="white"/>
              </a:solidFill>
            </a:endParaRPr>
          </a:p>
        </p:txBody>
      </p:sp>
    </p:spTree>
    <p:extLst>
      <p:ext uri="{BB962C8B-B14F-4D97-AF65-F5344CB8AC3E}">
        <p14:creationId xmlns:p14="http://schemas.microsoft.com/office/powerpoint/2010/main" val="39416956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1131590"/>
            <a:ext cx="7920732" cy="3816424"/>
          </a:xfrm>
        </p:spPr>
        <p:txBody>
          <a:bodyPr/>
          <a:lstStyle/>
          <a:p>
            <a:pPr lvl="3" algn="ctr"/>
            <a:r>
              <a:rPr lang="ru-RU" sz="1800" b="1" dirty="0">
                <a:solidFill>
                  <a:srgbClr val="0070C0"/>
                </a:solidFill>
                <a:latin typeface="Times New Roman" panose="02020603050405020304" pitchFamily="18" charset="0"/>
                <a:cs typeface="Times New Roman" panose="02020603050405020304" pitchFamily="18" charset="0"/>
              </a:rPr>
              <a:t>Приказ ФНС России от 09.12.2020 N </a:t>
            </a:r>
            <a:r>
              <a:rPr lang="ru-RU" sz="1800" b="1" dirty="0" smtClean="0">
                <a:solidFill>
                  <a:srgbClr val="0070C0"/>
                </a:solidFill>
                <a:latin typeface="Times New Roman" panose="02020603050405020304" pitchFamily="18" charset="0"/>
                <a:cs typeface="Times New Roman" panose="02020603050405020304" pitchFamily="18" charset="0"/>
              </a:rPr>
              <a:t>КЧ-7-3/891</a:t>
            </a:r>
            <a:r>
              <a:rPr lang="ru-RU" sz="1800" b="1" dirty="0">
                <a:solidFill>
                  <a:srgbClr val="0070C0"/>
                </a:solidFill>
                <a:latin typeface="Times New Roman" panose="02020603050405020304" pitchFamily="18" charset="0"/>
                <a:cs typeface="Times New Roman" panose="02020603050405020304" pitchFamily="18" charset="0"/>
              </a:rPr>
              <a:t> </a:t>
            </a:r>
            <a:r>
              <a:rPr lang="ru-RU" sz="1800" b="1" dirty="0" smtClean="0">
                <a:solidFill>
                  <a:srgbClr val="0070C0"/>
                </a:solidFill>
                <a:latin typeface="Times New Roman" panose="02020603050405020304" pitchFamily="18" charset="0"/>
                <a:cs typeface="Times New Roman" panose="02020603050405020304" pitchFamily="18" charset="0"/>
              </a:rPr>
              <a:t>«Об </a:t>
            </a:r>
            <a:r>
              <a:rPr lang="ru-RU" sz="1800" b="1" dirty="0">
                <a:solidFill>
                  <a:srgbClr val="0070C0"/>
                </a:solidFill>
                <a:latin typeface="Times New Roman" panose="02020603050405020304" pitchFamily="18" charset="0"/>
                <a:cs typeface="Times New Roman" panose="02020603050405020304" pitchFamily="18" charset="0"/>
              </a:rPr>
              <a:t>утверждении формы заявления на получение патента, порядка ее </a:t>
            </a:r>
            <a:r>
              <a:rPr lang="ru-RU" sz="1800" b="1" dirty="0" smtClean="0">
                <a:solidFill>
                  <a:srgbClr val="0070C0"/>
                </a:solidFill>
                <a:latin typeface="Times New Roman" panose="02020603050405020304" pitchFamily="18" charset="0"/>
                <a:cs typeface="Times New Roman" panose="02020603050405020304" pitchFamily="18" charset="0"/>
              </a:rPr>
              <a:t>заполнения...»</a:t>
            </a:r>
          </a:p>
          <a:p>
            <a:pPr lvl="3"/>
            <a:endParaRPr lang="ru-RU" sz="1800" dirty="0" smtClean="0">
              <a:solidFill>
                <a:srgbClr val="0070C0"/>
              </a:solidFill>
              <a:latin typeface="Times New Roman" panose="02020603050405020304" pitchFamily="18" charset="0"/>
              <a:cs typeface="Times New Roman" panose="02020603050405020304" pitchFamily="18" charset="0"/>
            </a:endParaRPr>
          </a:p>
          <a:p>
            <a:pPr lvl="3"/>
            <a:r>
              <a:rPr lang="ru-RU" sz="1800" dirty="0" smtClean="0">
                <a:solidFill>
                  <a:srgbClr val="0070C0"/>
                </a:solidFill>
                <a:latin typeface="Times New Roman" panose="02020603050405020304" pitchFamily="18" charset="0"/>
                <a:cs typeface="Times New Roman" panose="02020603050405020304" pitchFamily="18" charset="0"/>
              </a:rPr>
              <a:t>Форма </a:t>
            </a:r>
            <a:r>
              <a:rPr lang="ru-RU" sz="1800" dirty="0">
                <a:solidFill>
                  <a:srgbClr val="0070C0"/>
                </a:solidFill>
                <a:latin typeface="Times New Roman" panose="02020603050405020304" pitchFamily="18" charset="0"/>
                <a:cs typeface="Times New Roman" panose="02020603050405020304" pitchFamily="18" charset="0"/>
              </a:rPr>
              <a:t>заявления приведена в соответствие с действующим законодательством, в том числе учтены изменения, внесенные Федеральным законом от 29.09.2019 N 325-ФЗ, согласно которым патент может быть выдан с любого числа месяца, указанного в заявлении на получение патента, на любое количество дней, но не менее месяца и в пределах календарного года выдачи </a:t>
            </a:r>
            <a:r>
              <a:rPr lang="ru-RU" sz="1800" b="1" dirty="0" smtClean="0">
                <a:solidFill>
                  <a:srgbClr val="0070C0"/>
                </a:solidFill>
                <a:latin typeface="Times New Roman" panose="02020603050405020304" pitchFamily="18" charset="0"/>
                <a:cs typeface="Times New Roman" panose="02020603050405020304" pitchFamily="18" charset="0"/>
              </a:rPr>
              <a:t>(См. также письмо </a:t>
            </a:r>
            <a:r>
              <a:rPr lang="ru-RU" sz="1800" b="1" dirty="0">
                <a:solidFill>
                  <a:srgbClr val="0070C0"/>
                </a:solidFill>
                <a:latin typeface="Times New Roman" panose="02020603050405020304" pitchFamily="18" charset="0"/>
                <a:cs typeface="Times New Roman" panose="02020603050405020304" pitchFamily="18" charset="0"/>
              </a:rPr>
              <a:t>ФНС России от 02.03.2020 N СД-4-3/3560)</a:t>
            </a:r>
            <a:r>
              <a:rPr lang="ru-RU" sz="1800" dirty="0">
                <a:solidFill>
                  <a:srgbClr val="0070C0"/>
                </a:solidFill>
                <a:latin typeface="Times New Roman" panose="02020603050405020304" pitchFamily="18" charset="0"/>
                <a:cs typeface="Times New Roman" panose="02020603050405020304" pitchFamily="18" charset="0"/>
              </a:rPr>
              <a:t>.</a:t>
            </a:r>
          </a:p>
          <a:p>
            <a:pPr lvl="3"/>
            <a:endParaRPr lang="ru-RU" sz="1800" b="1" dirty="0" smtClean="0">
              <a:solidFill>
                <a:srgbClr val="0070C0"/>
              </a:solidFill>
              <a:latin typeface="Times New Roman" panose="02020603050405020304" pitchFamily="18" charset="0"/>
              <a:cs typeface="Times New Roman" panose="02020603050405020304" pitchFamily="18" charset="0"/>
            </a:endParaRPr>
          </a:p>
          <a:p>
            <a:pPr lvl="3"/>
            <a:endParaRPr lang="ru-RU" sz="1800" b="1" dirty="0">
              <a:solidFill>
                <a:srgbClr val="0070C0"/>
              </a:solidFill>
              <a:latin typeface="Times New Roman" panose="02020603050405020304" pitchFamily="18" charset="0"/>
              <a:cs typeface="Times New Roman" panose="02020603050405020304" pitchFamily="18" charset="0"/>
            </a:endParaRPr>
          </a:p>
          <a:p>
            <a:pPr lvl="3"/>
            <a:endParaRPr lang="ru-RU" b="1" dirty="0" smtClean="0">
              <a:solidFill>
                <a:srgbClr val="0070C0"/>
              </a:solidFill>
              <a:latin typeface="Times New Roman" panose="02020603050405020304" pitchFamily="18" charset="0"/>
              <a:cs typeface="Times New Roman" panose="02020603050405020304" pitchFamily="18" charset="0"/>
            </a:endParaRPr>
          </a:p>
          <a:p>
            <a:pPr lvl="3" indent="281637" algn="ctr" defTabSz="815195"/>
            <a:endParaRPr lang="ru-RU" sz="2000" b="1" dirty="0">
              <a:solidFill>
                <a:srgbClr val="0070C0"/>
              </a:solidFill>
              <a:latin typeface="Times New Roman" panose="02020603050405020304" pitchFamily="18" charset="0"/>
              <a:cs typeface="Times New Roman" panose="02020603050405020304" pitchFamily="18" charset="0"/>
            </a:endParaRPr>
          </a:p>
          <a:p>
            <a:pPr lvl="3" indent="281637" defTabSz="815195"/>
            <a:r>
              <a:rPr lang="ru-RU" sz="2000" b="1" dirty="0">
                <a:solidFill>
                  <a:srgbClr val="0070C0"/>
                </a:solidFill>
                <a:latin typeface="Times New Roman" panose="02020603050405020304" pitchFamily="18" charset="0"/>
                <a:cs typeface="Times New Roman" panose="02020603050405020304" pitchFamily="18" charset="0"/>
              </a:rPr>
              <a:t>	</a:t>
            </a:r>
            <a:endParaRPr lang="ru-RU" sz="2000" b="1" dirty="0" smtClean="0">
              <a:solidFill>
                <a:srgbClr val="0070C0"/>
              </a:solidFill>
              <a:latin typeface="Times New Roman" panose="02020603050405020304" pitchFamily="18" charset="0"/>
              <a:cs typeface="Times New Roman" panose="02020603050405020304" pitchFamily="18" charset="0"/>
            </a:endParaRPr>
          </a:p>
          <a:p>
            <a:pPr lvl="3" indent="281637" defTabSz="815195"/>
            <a:r>
              <a:rPr lang="ru-RU" sz="2000" b="1" dirty="0">
                <a:solidFill>
                  <a:srgbClr val="0070C0"/>
                </a:solidFill>
                <a:latin typeface="Times New Roman" panose="02020603050405020304" pitchFamily="18" charset="0"/>
                <a:cs typeface="Times New Roman" panose="02020603050405020304" pitchFamily="18" charset="0"/>
              </a:rPr>
              <a:t>	</a:t>
            </a:r>
          </a:p>
          <a:p>
            <a:pPr marL="342900" lvl="3" indent="-342900">
              <a:buFontTx/>
              <a:buChar char="-"/>
            </a:pPr>
            <a:endParaRPr lang="ru-RU" sz="2000" b="1" dirty="0" smtClean="0">
              <a:solidFill>
                <a:srgbClr val="0070C0"/>
              </a:solidFill>
              <a:latin typeface="Times New Roman" panose="02020603050405020304" pitchFamily="18" charset="0"/>
              <a:cs typeface="Times New Roman" panose="02020603050405020304" pitchFamily="18" charset="0"/>
            </a:endParaRPr>
          </a:p>
          <a:p>
            <a:pPr lvl="3"/>
            <a:endParaRPr lang="ru-RU" sz="2000" b="1" dirty="0">
              <a:solidFill>
                <a:srgbClr val="0070C0"/>
              </a:solidFill>
              <a:latin typeface="Times New Roman" panose="02020603050405020304" pitchFamily="18" charset="0"/>
              <a:cs typeface="Times New Roman" panose="02020603050405020304" pitchFamily="18" charset="0"/>
            </a:endParaRPr>
          </a:p>
          <a:p>
            <a:pPr lvl="3"/>
            <a:endParaRPr lang="ru-RU" sz="2000" b="1" dirty="0">
              <a:solidFill>
                <a:srgbClr val="0070C0"/>
              </a:solidFill>
              <a:latin typeface="Times New Roman" panose="02020603050405020304" pitchFamily="18" charset="0"/>
              <a:cs typeface="Times New Roman" panose="02020603050405020304" pitchFamily="18" charset="0"/>
            </a:endParaRPr>
          </a:p>
        </p:txBody>
      </p:sp>
      <p:sp>
        <p:nvSpPr>
          <p:cNvPr id="3" name="Заголовок 2"/>
          <p:cNvSpPr>
            <a:spLocks noGrp="1"/>
          </p:cNvSpPr>
          <p:nvPr>
            <p:ph type="title"/>
          </p:nvPr>
        </p:nvSpPr>
        <p:spPr>
          <a:xfrm>
            <a:off x="251520" y="267495"/>
            <a:ext cx="8640960" cy="864096"/>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Патентная система налогообложения (ПСН)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a:t>
            </a:r>
            <a:r>
              <a:rPr lang="ru-RU" sz="2400" dirty="0" smtClean="0">
                <a:solidFill>
                  <a:prstClr val="white"/>
                </a:solidFill>
                <a:latin typeface="Times New Roman" panose="02020603050405020304" pitchFamily="18" charset="0"/>
                <a:cs typeface="Times New Roman" panose="02020603050405020304" pitchFamily="18" charset="0"/>
              </a:rPr>
              <a:t>26.5 </a:t>
            </a:r>
            <a:r>
              <a:rPr lang="ru-RU" sz="2400" dirty="0">
                <a:solidFill>
                  <a:prstClr val="white"/>
                </a:solidFill>
                <a:latin typeface="Times New Roman" panose="02020603050405020304" pitchFamily="18" charset="0"/>
                <a:cs typeface="Times New Roman" panose="02020603050405020304" pitchFamily="18" charset="0"/>
              </a:rPr>
              <a:t>НК РФ</a:t>
            </a:r>
            <a:endParaRPr lang="ru-RU" sz="2000" dirty="0">
              <a:solidFill>
                <a:schemeClr val="bg1"/>
              </a:solidFill>
            </a:endParaRPr>
          </a:p>
        </p:txBody>
      </p:sp>
      <p:sp>
        <p:nvSpPr>
          <p:cNvPr id="5" name="Номер слайда 5"/>
          <p:cNvSpPr>
            <a:spLocks noGrp="1"/>
          </p:cNvSpPr>
          <p:nvPr>
            <p:ph type="sldNum" sz="quarter" idx="11"/>
          </p:nvPr>
        </p:nvSpPr>
        <p:spPr>
          <a:xfrm>
            <a:off x="8403444" y="4398169"/>
            <a:ext cx="503585" cy="513582"/>
          </a:xfrm>
        </p:spPr>
        <p:txBody>
          <a:bodyPr/>
          <a:lstStyle/>
          <a:p>
            <a:fld id="{E20E89E6-FE54-4E13-859C-1FA908D70D39}" type="slidenum">
              <a:rPr lang="ru-RU" smtClean="0">
                <a:solidFill>
                  <a:prstClr val="white"/>
                </a:solidFill>
              </a:rPr>
              <a:pPr/>
              <a:t>16</a:t>
            </a:fld>
            <a:endParaRPr lang="ru-RU" dirty="0">
              <a:solidFill>
                <a:prstClr val="white"/>
              </a:solidFill>
            </a:endParaRPr>
          </a:p>
        </p:txBody>
      </p:sp>
    </p:spTree>
    <p:extLst>
      <p:ext uri="{BB962C8B-B14F-4D97-AF65-F5344CB8AC3E}">
        <p14:creationId xmlns:p14="http://schemas.microsoft.com/office/powerpoint/2010/main" val="30842778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1131590"/>
            <a:ext cx="7920732" cy="3816424"/>
          </a:xfrm>
        </p:spPr>
        <p:txBody>
          <a:bodyPr/>
          <a:lstStyle/>
          <a:p>
            <a:pPr lvl="3" algn="ctr"/>
            <a:r>
              <a:rPr lang="ru-RU" sz="2000" b="1" dirty="0" smtClean="0">
                <a:solidFill>
                  <a:srgbClr val="0070C0"/>
                </a:solidFill>
                <a:latin typeface="Times New Roman" panose="02020603050405020304" pitchFamily="18" charset="0"/>
                <a:cs typeface="Times New Roman" panose="02020603050405020304" pitchFamily="18" charset="0"/>
              </a:rPr>
              <a:t>Письмо </a:t>
            </a:r>
            <a:r>
              <a:rPr lang="ru-RU" sz="2000" b="1" dirty="0">
                <a:solidFill>
                  <a:srgbClr val="0070C0"/>
                </a:solidFill>
                <a:latin typeface="Times New Roman" panose="02020603050405020304" pitchFamily="18" charset="0"/>
                <a:cs typeface="Times New Roman" panose="02020603050405020304" pitchFamily="18" charset="0"/>
              </a:rPr>
              <a:t>ФНС России от 26.01.2021 N СД-4-3/785@ </a:t>
            </a:r>
            <a:endParaRPr lang="ru-RU" sz="2000" b="1" dirty="0" smtClean="0">
              <a:solidFill>
                <a:srgbClr val="0070C0"/>
              </a:solidFill>
              <a:latin typeface="Times New Roman" panose="02020603050405020304" pitchFamily="18" charset="0"/>
              <a:cs typeface="Times New Roman" panose="02020603050405020304" pitchFamily="18" charset="0"/>
            </a:endParaRPr>
          </a:p>
          <a:p>
            <a:pPr lvl="3"/>
            <a:endParaRPr lang="ru-RU" sz="1800" dirty="0" smtClean="0">
              <a:solidFill>
                <a:srgbClr val="0070C0"/>
              </a:solidFill>
              <a:latin typeface="Times New Roman" panose="02020603050405020304" pitchFamily="18" charset="0"/>
              <a:cs typeface="Times New Roman" panose="02020603050405020304" pitchFamily="18" charset="0"/>
            </a:endParaRPr>
          </a:p>
          <a:p>
            <a:pPr lvl="3"/>
            <a:r>
              <a:rPr lang="ru-RU" sz="2000" dirty="0" smtClean="0">
                <a:solidFill>
                  <a:srgbClr val="0070C0"/>
                </a:solidFill>
                <a:latin typeface="Times New Roman" panose="02020603050405020304" pitchFamily="18" charset="0"/>
                <a:cs typeface="Times New Roman" panose="02020603050405020304" pitchFamily="18" charset="0"/>
              </a:rPr>
              <a:t>Рекомендована </a:t>
            </a:r>
            <a:r>
              <a:rPr lang="ru-RU" sz="2000" dirty="0">
                <a:solidFill>
                  <a:srgbClr val="0070C0"/>
                </a:solidFill>
                <a:latin typeface="Times New Roman" panose="02020603050405020304" pitchFamily="18" charset="0"/>
                <a:cs typeface="Times New Roman" panose="02020603050405020304" pitchFamily="18" charset="0"/>
              </a:rPr>
              <a:t>форма </a:t>
            </a:r>
            <a:r>
              <a:rPr lang="ru-RU" sz="2000" i="1" u="sng" dirty="0">
                <a:solidFill>
                  <a:srgbClr val="0070C0"/>
                </a:solidFill>
                <a:latin typeface="Times New Roman" panose="02020603050405020304" pitchFamily="18" charset="0"/>
                <a:cs typeface="Times New Roman" panose="02020603050405020304" pitchFamily="18" charset="0"/>
              </a:rPr>
              <a:t>уведомления</a:t>
            </a:r>
            <a:r>
              <a:rPr lang="ru-RU" sz="2000" dirty="0">
                <a:solidFill>
                  <a:srgbClr val="0070C0"/>
                </a:solidFill>
                <a:latin typeface="Times New Roman" panose="02020603050405020304" pitchFamily="18" charset="0"/>
                <a:cs typeface="Times New Roman" panose="02020603050405020304" pitchFamily="18" charset="0"/>
              </a:rPr>
              <a:t> об уменьшении суммы налога, уплачиваемого в связи с применением патентной системы налогообложения, на сумму указанных в пункте 1.2 статьи 346.51 Налогового кодекса Российской Федерации </a:t>
            </a:r>
            <a:r>
              <a:rPr lang="ru-RU" sz="2000" i="1" dirty="0">
                <a:solidFill>
                  <a:srgbClr val="0070C0"/>
                </a:solidFill>
                <a:latin typeface="Times New Roman" panose="02020603050405020304" pitchFamily="18" charset="0"/>
                <a:cs typeface="Times New Roman" panose="02020603050405020304" pitchFamily="18" charset="0"/>
              </a:rPr>
              <a:t>страховых платежей (взносов) и пособий.</a:t>
            </a:r>
          </a:p>
          <a:p>
            <a:pPr lvl="3"/>
            <a:r>
              <a:rPr lang="ru-RU" sz="2000" dirty="0">
                <a:solidFill>
                  <a:srgbClr val="0070C0"/>
                </a:solidFill>
                <a:latin typeface="Times New Roman" panose="02020603050405020304" pitchFamily="18" charset="0"/>
                <a:cs typeface="Times New Roman" panose="02020603050405020304" pitchFamily="18" charset="0"/>
              </a:rPr>
              <a:t>Также приводится порядок представления указанного уведомления.</a:t>
            </a:r>
          </a:p>
          <a:p>
            <a:pPr lvl="3"/>
            <a:endParaRPr lang="ru-RU" sz="1800" b="1" dirty="0" smtClean="0">
              <a:solidFill>
                <a:srgbClr val="0070C0"/>
              </a:solidFill>
              <a:latin typeface="Times New Roman" panose="02020603050405020304" pitchFamily="18" charset="0"/>
              <a:cs typeface="Times New Roman" panose="02020603050405020304" pitchFamily="18" charset="0"/>
            </a:endParaRPr>
          </a:p>
          <a:p>
            <a:pPr lvl="3"/>
            <a:endParaRPr lang="ru-RU" sz="1800" b="1" dirty="0">
              <a:solidFill>
                <a:srgbClr val="0070C0"/>
              </a:solidFill>
              <a:latin typeface="Times New Roman" panose="02020603050405020304" pitchFamily="18" charset="0"/>
              <a:cs typeface="Times New Roman" panose="02020603050405020304" pitchFamily="18" charset="0"/>
            </a:endParaRPr>
          </a:p>
          <a:p>
            <a:pPr lvl="3"/>
            <a:endParaRPr lang="ru-RU" b="1" dirty="0" smtClean="0">
              <a:solidFill>
                <a:srgbClr val="0070C0"/>
              </a:solidFill>
              <a:latin typeface="Times New Roman" panose="02020603050405020304" pitchFamily="18" charset="0"/>
              <a:cs typeface="Times New Roman" panose="02020603050405020304" pitchFamily="18" charset="0"/>
            </a:endParaRPr>
          </a:p>
          <a:p>
            <a:pPr lvl="3" indent="281637" algn="ctr" defTabSz="815195"/>
            <a:endParaRPr lang="ru-RU" sz="2000" b="1" dirty="0">
              <a:solidFill>
                <a:srgbClr val="0070C0"/>
              </a:solidFill>
              <a:latin typeface="Times New Roman" panose="02020603050405020304" pitchFamily="18" charset="0"/>
              <a:cs typeface="Times New Roman" panose="02020603050405020304" pitchFamily="18" charset="0"/>
            </a:endParaRPr>
          </a:p>
          <a:p>
            <a:pPr lvl="3" indent="281637" defTabSz="815195"/>
            <a:r>
              <a:rPr lang="ru-RU" sz="2000" b="1" dirty="0">
                <a:solidFill>
                  <a:srgbClr val="0070C0"/>
                </a:solidFill>
                <a:latin typeface="Times New Roman" panose="02020603050405020304" pitchFamily="18" charset="0"/>
                <a:cs typeface="Times New Roman" panose="02020603050405020304" pitchFamily="18" charset="0"/>
              </a:rPr>
              <a:t>	</a:t>
            </a:r>
            <a:endParaRPr lang="ru-RU" sz="2000" b="1" dirty="0" smtClean="0">
              <a:solidFill>
                <a:srgbClr val="0070C0"/>
              </a:solidFill>
              <a:latin typeface="Times New Roman" panose="02020603050405020304" pitchFamily="18" charset="0"/>
              <a:cs typeface="Times New Roman" panose="02020603050405020304" pitchFamily="18" charset="0"/>
            </a:endParaRPr>
          </a:p>
          <a:p>
            <a:pPr lvl="3" indent="281637" defTabSz="815195"/>
            <a:r>
              <a:rPr lang="ru-RU" sz="2000" b="1" dirty="0">
                <a:solidFill>
                  <a:srgbClr val="0070C0"/>
                </a:solidFill>
                <a:latin typeface="Times New Roman" panose="02020603050405020304" pitchFamily="18" charset="0"/>
                <a:cs typeface="Times New Roman" panose="02020603050405020304" pitchFamily="18" charset="0"/>
              </a:rPr>
              <a:t>	</a:t>
            </a:r>
          </a:p>
          <a:p>
            <a:pPr marL="342900" lvl="3" indent="-342900">
              <a:buFontTx/>
              <a:buChar char="-"/>
            </a:pPr>
            <a:endParaRPr lang="ru-RU" sz="2000" b="1" dirty="0" smtClean="0">
              <a:solidFill>
                <a:srgbClr val="0070C0"/>
              </a:solidFill>
              <a:latin typeface="Times New Roman" panose="02020603050405020304" pitchFamily="18" charset="0"/>
              <a:cs typeface="Times New Roman" panose="02020603050405020304" pitchFamily="18" charset="0"/>
            </a:endParaRPr>
          </a:p>
          <a:p>
            <a:pPr lvl="3"/>
            <a:endParaRPr lang="ru-RU" sz="2000" b="1" dirty="0">
              <a:solidFill>
                <a:srgbClr val="0070C0"/>
              </a:solidFill>
              <a:latin typeface="Times New Roman" panose="02020603050405020304" pitchFamily="18" charset="0"/>
              <a:cs typeface="Times New Roman" panose="02020603050405020304" pitchFamily="18" charset="0"/>
            </a:endParaRPr>
          </a:p>
          <a:p>
            <a:pPr lvl="3"/>
            <a:endParaRPr lang="ru-RU" sz="2000" b="1" dirty="0">
              <a:solidFill>
                <a:srgbClr val="0070C0"/>
              </a:solidFill>
              <a:latin typeface="Times New Roman" panose="02020603050405020304" pitchFamily="18" charset="0"/>
              <a:cs typeface="Times New Roman" panose="02020603050405020304" pitchFamily="18" charset="0"/>
            </a:endParaRPr>
          </a:p>
        </p:txBody>
      </p:sp>
      <p:sp>
        <p:nvSpPr>
          <p:cNvPr id="3" name="Заголовок 2"/>
          <p:cNvSpPr>
            <a:spLocks noGrp="1"/>
          </p:cNvSpPr>
          <p:nvPr>
            <p:ph type="title"/>
          </p:nvPr>
        </p:nvSpPr>
        <p:spPr>
          <a:xfrm>
            <a:off x="251520" y="267495"/>
            <a:ext cx="8640960" cy="864096"/>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Патентная система налогообложения (ПСН)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a:t>
            </a:r>
            <a:r>
              <a:rPr lang="ru-RU" sz="2400" dirty="0" smtClean="0">
                <a:solidFill>
                  <a:prstClr val="white"/>
                </a:solidFill>
                <a:latin typeface="Times New Roman" panose="02020603050405020304" pitchFamily="18" charset="0"/>
                <a:cs typeface="Times New Roman" panose="02020603050405020304" pitchFamily="18" charset="0"/>
              </a:rPr>
              <a:t>26.5 </a:t>
            </a:r>
            <a:r>
              <a:rPr lang="ru-RU" sz="2400" dirty="0">
                <a:solidFill>
                  <a:prstClr val="white"/>
                </a:solidFill>
                <a:latin typeface="Times New Roman" panose="02020603050405020304" pitchFamily="18" charset="0"/>
                <a:cs typeface="Times New Roman" panose="02020603050405020304" pitchFamily="18" charset="0"/>
              </a:rPr>
              <a:t>НК РФ</a:t>
            </a:r>
            <a:endParaRPr lang="ru-RU" sz="2000" dirty="0">
              <a:solidFill>
                <a:schemeClr val="bg1"/>
              </a:solidFill>
            </a:endParaRPr>
          </a:p>
        </p:txBody>
      </p:sp>
      <p:sp>
        <p:nvSpPr>
          <p:cNvPr id="5" name="Номер слайда 5"/>
          <p:cNvSpPr>
            <a:spLocks noGrp="1"/>
          </p:cNvSpPr>
          <p:nvPr>
            <p:ph type="sldNum" sz="quarter" idx="11"/>
          </p:nvPr>
        </p:nvSpPr>
        <p:spPr>
          <a:xfrm>
            <a:off x="8403444" y="4398169"/>
            <a:ext cx="503585" cy="513582"/>
          </a:xfrm>
        </p:spPr>
        <p:txBody>
          <a:bodyPr/>
          <a:lstStyle/>
          <a:p>
            <a:fld id="{E20E89E6-FE54-4E13-859C-1FA908D70D39}" type="slidenum">
              <a:rPr lang="ru-RU" smtClean="0">
                <a:solidFill>
                  <a:prstClr val="white"/>
                </a:solidFill>
              </a:rPr>
              <a:pPr/>
              <a:t>17</a:t>
            </a:fld>
            <a:endParaRPr lang="ru-RU" dirty="0">
              <a:solidFill>
                <a:prstClr val="white"/>
              </a:solidFill>
            </a:endParaRPr>
          </a:p>
        </p:txBody>
      </p:sp>
    </p:spTree>
    <p:extLst>
      <p:ext uri="{BB962C8B-B14F-4D97-AF65-F5344CB8AC3E}">
        <p14:creationId xmlns:p14="http://schemas.microsoft.com/office/powerpoint/2010/main" val="1727262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1131590"/>
            <a:ext cx="7920732" cy="3816424"/>
          </a:xfrm>
        </p:spPr>
        <p:txBody>
          <a:bodyPr/>
          <a:lstStyle/>
          <a:p>
            <a:pPr lvl="3"/>
            <a:r>
              <a:rPr lang="ru-RU" sz="1800" dirty="0" smtClean="0">
                <a:solidFill>
                  <a:srgbClr val="0070C0"/>
                </a:solidFill>
                <a:latin typeface="Times New Roman" panose="02020603050405020304" pitchFamily="18" charset="0"/>
                <a:cs typeface="Times New Roman" panose="02020603050405020304" pitchFamily="18" charset="0"/>
              </a:rPr>
              <a:t>Понятие налоговый период в целях применения патентной системы налогообложения </a:t>
            </a:r>
            <a:r>
              <a:rPr lang="ru-RU" sz="1800" b="1" dirty="0">
                <a:solidFill>
                  <a:srgbClr val="0070C0"/>
                </a:solidFill>
                <a:latin typeface="Times New Roman" panose="02020603050405020304" pitchFamily="18" charset="0"/>
                <a:cs typeface="Times New Roman" panose="02020603050405020304" pitchFamily="18" charset="0"/>
              </a:rPr>
              <a:t>(письмо Минфина России от 29.12.2020 №</a:t>
            </a:r>
            <a:r>
              <a:rPr lang="ru-RU" sz="1800" b="1" dirty="0" smtClean="0">
                <a:solidFill>
                  <a:srgbClr val="0070C0"/>
                </a:solidFill>
                <a:latin typeface="Times New Roman" panose="02020603050405020304" pitchFamily="18" charset="0"/>
                <a:cs typeface="Times New Roman" panose="02020603050405020304" pitchFamily="18" charset="0"/>
              </a:rPr>
              <a:t>03-11-03/4/116148).</a:t>
            </a:r>
          </a:p>
          <a:p>
            <a:pPr lvl="3"/>
            <a:r>
              <a:rPr lang="ru-RU" sz="1800" dirty="0" smtClean="0">
                <a:solidFill>
                  <a:srgbClr val="0070C0"/>
                </a:solidFill>
                <a:latin typeface="Times New Roman" panose="02020603050405020304" pitchFamily="18" charset="0"/>
                <a:cs typeface="Times New Roman" panose="02020603050405020304" pitchFamily="18" charset="0"/>
              </a:rPr>
              <a:t>В </a:t>
            </a:r>
            <a:r>
              <a:rPr lang="ru-RU" sz="1800" dirty="0">
                <a:solidFill>
                  <a:srgbClr val="0070C0"/>
                </a:solidFill>
                <a:latin typeface="Times New Roman" panose="02020603050405020304" pitchFamily="18" charset="0"/>
                <a:cs typeface="Times New Roman" panose="02020603050405020304" pitchFamily="18" charset="0"/>
              </a:rPr>
              <a:t>соответствии с пунктом 1 статьи 346.49 Кодекса налоговым периодом признается календарный год, если иное не установлено пунктами 1.1, 2 и 3 данной статьи Кодекса.</a:t>
            </a:r>
          </a:p>
          <a:p>
            <a:pPr lvl="3"/>
            <a:r>
              <a:rPr lang="ru-RU" sz="1800" dirty="0">
                <a:solidFill>
                  <a:srgbClr val="0070C0"/>
                </a:solidFill>
                <a:latin typeface="Times New Roman" panose="02020603050405020304" pitchFamily="18" charset="0"/>
                <a:cs typeface="Times New Roman" panose="02020603050405020304" pitchFamily="18" charset="0"/>
              </a:rPr>
              <a:t>Согласно пункту 1.1 статьи 346.49 Кодекса в 2021 году налоговым периодом признается календарный месяц, если иное не предусмотрено пунктом 2 названной статьи Кодекса.</a:t>
            </a:r>
          </a:p>
          <a:p>
            <a:pPr lvl="3"/>
            <a:r>
              <a:rPr lang="ru-RU" sz="1800" dirty="0">
                <a:solidFill>
                  <a:srgbClr val="0070C0"/>
                </a:solidFill>
                <a:latin typeface="Times New Roman" panose="02020603050405020304" pitchFamily="18" charset="0"/>
                <a:cs typeface="Times New Roman" panose="02020603050405020304" pitchFamily="18" charset="0"/>
              </a:rPr>
              <a:t>Пунктом 2 статьи 346.49 Кодекса установлено, что если патент выдан на срок менее календарного года, налоговым периодом признается срок, на который выдан патент.</a:t>
            </a:r>
          </a:p>
          <a:p>
            <a:pPr lvl="3"/>
            <a:r>
              <a:rPr lang="ru-RU" sz="1800" i="1" dirty="0">
                <a:solidFill>
                  <a:srgbClr val="0070C0"/>
                </a:solidFill>
                <a:latin typeface="Times New Roman" panose="02020603050405020304" pitchFamily="18" charset="0"/>
                <a:cs typeface="Times New Roman" panose="02020603050405020304" pitchFamily="18" charset="0"/>
              </a:rPr>
              <a:t>Исходя из вышеизложенного в 2021 году налоговым периодом признается календарный месяц, за исключением случаев, когда патент выдан на иной срок.</a:t>
            </a:r>
          </a:p>
          <a:p>
            <a:pPr lvl="3"/>
            <a:endParaRPr lang="ru-RU" sz="1800" dirty="0" smtClean="0">
              <a:solidFill>
                <a:srgbClr val="0070C0"/>
              </a:solidFill>
              <a:latin typeface="Times New Roman" panose="02020603050405020304" pitchFamily="18" charset="0"/>
              <a:cs typeface="Times New Roman" panose="02020603050405020304" pitchFamily="18" charset="0"/>
            </a:endParaRPr>
          </a:p>
          <a:p>
            <a:pPr lvl="3"/>
            <a:endParaRPr lang="ru-RU" sz="1800" b="1" dirty="0">
              <a:solidFill>
                <a:srgbClr val="0070C0"/>
              </a:solidFill>
              <a:latin typeface="Times New Roman" panose="02020603050405020304" pitchFamily="18" charset="0"/>
              <a:cs typeface="Times New Roman" panose="02020603050405020304" pitchFamily="18" charset="0"/>
            </a:endParaRPr>
          </a:p>
          <a:p>
            <a:pPr lvl="3"/>
            <a:endParaRPr lang="ru-RU" b="1" dirty="0" smtClean="0">
              <a:solidFill>
                <a:srgbClr val="0070C0"/>
              </a:solidFill>
              <a:latin typeface="Times New Roman" panose="02020603050405020304" pitchFamily="18" charset="0"/>
              <a:cs typeface="Times New Roman" panose="02020603050405020304" pitchFamily="18" charset="0"/>
            </a:endParaRPr>
          </a:p>
          <a:p>
            <a:pPr lvl="3" indent="281637" algn="ctr" defTabSz="815195"/>
            <a:endParaRPr lang="ru-RU" sz="2000" b="1" dirty="0">
              <a:solidFill>
                <a:srgbClr val="0070C0"/>
              </a:solidFill>
              <a:latin typeface="Times New Roman" panose="02020603050405020304" pitchFamily="18" charset="0"/>
              <a:cs typeface="Times New Roman" panose="02020603050405020304" pitchFamily="18" charset="0"/>
            </a:endParaRPr>
          </a:p>
          <a:p>
            <a:pPr lvl="3" indent="281637" defTabSz="815195"/>
            <a:r>
              <a:rPr lang="ru-RU" sz="2000" b="1" dirty="0">
                <a:solidFill>
                  <a:srgbClr val="0070C0"/>
                </a:solidFill>
                <a:latin typeface="Times New Roman" panose="02020603050405020304" pitchFamily="18" charset="0"/>
                <a:cs typeface="Times New Roman" panose="02020603050405020304" pitchFamily="18" charset="0"/>
              </a:rPr>
              <a:t>	</a:t>
            </a:r>
            <a:endParaRPr lang="ru-RU" sz="2000" b="1" dirty="0" smtClean="0">
              <a:solidFill>
                <a:srgbClr val="0070C0"/>
              </a:solidFill>
              <a:latin typeface="Times New Roman" panose="02020603050405020304" pitchFamily="18" charset="0"/>
              <a:cs typeface="Times New Roman" panose="02020603050405020304" pitchFamily="18" charset="0"/>
            </a:endParaRPr>
          </a:p>
          <a:p>
            <a:pPr lvl="3" indent="281637" defTabSz="815195"/>
            <a:r>
              <a:rPr lang="ru-RU" sz="2000" b="1" dirty="0">
                <a:solidFill>
                  <a:srgbClr val="0070C0"/>
                </a:solidFill>
                <a:latin typeface="Times New Roman" panose="02020603050405020304" pitchFamily="18" charset="0"/>
                <a:cs typeface="Times New Roman" panose="02020603050405020304" pitchFamily="18" charset="0"/>
              </a:rPr>
              <a:t>	</a:t>
            </a:r>
          </a:p>
          <a:p>
            <a:pPr marL="342900" lvl="3" indent="-342900">
              <a:buFontTx/>
              <a:buChar char="-"/>
            </a:pPr>
            <a:endParaRPr lang="ru-RU" sz="2000" b="1" dirty="0" smtClean="0">
              <a:solidFill>
                <a:srgbClr val="0070C0"/>
              </a:solidFill>
              <a:latin typeface="Times New Roman" panose="02020603050405020304" pitchFamily="18" charset="0"/>
              <a:cs typeface="Times New Roman" panose="02020603050405020304" pitchFamily="18" charset="0"/>
            </a:endParaRPr>
          </a:p>
          <a:p>
            <a:pPr lvl="3"/>
            <a:endParaRPr lang="ru-RU" sz="2000" b="1" dirty="0">
              <a:solidFill>
                <a:srgbClr val="0070C0"/>
              </a:solidFill>
              <a:latin typeface="Times New Roman" panose="02020603050405020304" pitchFamily="18" charset="0"/>
              <a:cs typeface="Times New Roman" panose="02020603050405020304" pitchFamily="18" charset="0"/>
            </a:endParaRPr>
          </a:p>
          <a:p>
            <a:pPr lvl="3"/>
            <a:endParaRPr lang="ru-RU" sz="2000" b="1" dirty="0">
              <a:solidFill>
                <a:srgbClr val="0070C0"/>
              </a:solidFill>
              <a:latin typeface="Times New Roman" panose="02020603050405020304" pitchFamily="18" charset="0"/>
              <a:cs typeface="Times New Roman" panose="02020603050405020304" pitchFamily="18" charset="0"/>
            </a:endParaRPr>
          </a:p>
        </p:txBody>
      </p:sp>
      <p:sp>
        <p:nvSpPr>
          <p:cNvPr id="3" name="Заголовок 2"/>
          <p:cNvSpPr>
            <a:spLocks noGrp="1"/>
          </p:cNvSpPr>
          <p:nvPr>
            <p:ph type="title"/>
          </p:nvPr>
        </p:nvSpPr>
        <p:spPr>
          <a:xfrm>
            <a:off x="251520" y="267495"/>
            <a:ext cx="8640960" cy="864096"/>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Патентная система налогообложения (ПСН)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a:t>
            </a:r>
            <a:r>
              <a:rPr lang="ru-RU" sz="2400" dirty="0" smtClean="0">
                <a:solidFill>
                  <a:prstClr val="white"/>
                </a:solidFill>
                <a:latin typeface="Times New Roman" panose="02020603050405020304" pitchFamily="18" charset="0"/>
                <a:cs typeface="Times New Roman" panose="02020603050405020304" pitchFamily="18" charset="0"/>
              </a:rPr>
              <a:t>26.5 </a:t>
            </a:r>
            <a:r>
              <a:rPr lang="ru-RU" sz="2400" dirty="0">
                <a:solidFill>
                  <a:prstClr val="white"/>
                </a:solidFill>
                <a:latin typeface="Times New Roman" panose="02020603050405020304" pitchFamily="18" charset="0"/>
                <a:cs typeface="Times New Roman" panose="02020603050405020304" pitchFamily="18" charset="0"/>
              </a:rPr>
              <a:t>НК РФ</a:t>
            </a:r>
            <a:endParaRPr lang="ru-RU" sz="2000" dirty="0">
              <a:solidFill>
                <a:schemeClr val="bg1"/>
              </a:solidFill>
            </a:endParaRPr>
          </a:p>
        </p:txBody>
      </p:sp>
      <p:sp>
        <p:nvSpPr>
          <p:cNvPr id="5" name="Номер слайда 5"/>
          <p:cNvSpPr>
            <a:spLocks noGrp="1"/>
          </p:cNvSpPr>
          <p:nvPr>
            <p:ph type="sldNum" sz="quarter" idx="11"/>
          </p:nvPr>
        </p:nvSpPr>
        <p:spPr>
          <a:xfrm>
            <a:off x="8403444" y="4398169"/>
            <a:ext cx="503585" cy="513582"/>
          </a:xfrm>
        </p:spPr>
        <p:txBody>
          <a:bodyPr/>
          <a:lstStyle/>
          <a:p>
            <a:fld id="{E20E89E6-FE54-4E13-859C-1FA908D70D39}" type="slidenum">
              <a:rPr lang="ru-RU" smtClean="0">
                <a:solidFill>
                  <a:prstClr val="white"/>
                </a:solidFill>
              </a:rPr>
              <a:pPr/>
              <a:t>18</a:t>
            </a:fld>
            <a:endParaRPr lang="ru-RU" dirty="0">
              <a:solidFill>
                <a:prstClr val="white"/>
              </a:solidFill>
            </a:endParaRPr>
          </a:p>
        </p:txBody>
      </p:sp>
    </p:spTree>
    <p:extLst>
      <p:ext uri="{BB962C8B-B14F-4D97-AF65-F5344CB8AC3E}">
        <p14:creationId xmlns:p14="http://schemas.microsoft.com/office/powerpoint/2010/main" val="27977952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1131590"/>
            <a:ext cx="7920732" cy="3816424"/>
          </a:xfrm>
        </p:spPr>
        <p:txBody>
          <a:bodyPr/>
          <a:lstStyle/>
          <a:p>
            <a:pPr lvl="3"/>
            <a:r>
              <a:rPr lang="ru-RU" sz="1800" dirty="0" smtClean="0">
                <a:solidFill>
                  <a:srgbClr val="0070C0"/>
                </a:solidFill>
                <a:latin typeface="Times New Roman" panose="02020603050405020304" pitchFamily="18" charset="0"/>
                <a:cs typeface="Times New Roman" panose="02020603050405020304" pitchFamily="18" charset="0"/>
              </a:rPr>
              <a:t>На </a:t>
            </a:r>
            <a:r>
              <a:rPr lang="ru-RU" sz="1800" dirty="0">
                <a:solidFill>
                  <a:srgbClr val="0070C0"/>
                </a:solidFill>
                <a:latin typeface="Times New Roman" panose="02020603050405020304" pitchFamily="18" charset="0"/>
                <a:cs typeface="Times New Roman" panose="02020603050405020304" pitchFamily="18" charset="0"/>
              </a:rPr>
              <a:t>основании пункта 1 статьи 346.53 </a:t>
            </a:r>
            <a:r>
              <a:rPr lang="ru-RU" sz="1800" dirty="0" smtClean="0">
                <a:solidFill>
                  <a:srgbClr val="0070C0"/>
                </a:solidFill>
                <a:latin typeface="Times New Roman" panose="02020603050405020304" pitchFamily="18" charset="0"/>
                <a:cs typeface="Times New Roman" panose="02020603050405020304" pitchFamily="18" charset="0"/>
              </a:rPr>
              <a:t>НК РФ </a:t>
            </a:r>
            <a:r>
              <a:rPr lang="ru-RU" sz="1800" dirty="0">
                <a:solidFill>
                  <a:srgbClr val="0070C0"/>
                </a:solidFill>
                <a:latin typeface="Times New Roman" panose="02020603050405020304" pitchFamily="18" charset="0"/>
                <a:cs typeface="Times New Roman" panose="02020603050405020304" pitchFamily="18" charset="0"/>
              </a:rPr>
              <a:t>индивидуальные предприниматели, применяющие ПСН, в целях подпункта 1 пункта 6 статьи 346.45 </a:t>
            </a:r>
            <a:r>
              <a:rPr lang="ru-RU" sz="1800" dirty="0" smtClean="0">
                <a:solidFill>
                  <a:srgbClr val="0070C0"/>
                </a:solidFill>
                <a:latin typeface="Times New Roman" panose="02020603050405020304" pitchFamily="18" charset="0"/>
                <a:cs typeface="Times New Roman" panose="02020603050405020304" pitchFamily="18" charset="0"/>
              </a:rPr>
              <a:t>НК РФ </a:t>
            </a:r>
            <a:r>
              <a:rPr lang="ru-RU" sz="1800" dirty="0">
                <a:solidFill>
                  <a:srgbClr val="0070C0"/>
                </a:solidFill>
                <a:latin typeface="Times New Roman" panose="02020603050405020304" pitchFamily="18" charset="0"/>
                <a:cs typeface="Times New Roman" panose="02020603050405020304" pitchFamily="18" charset="0"/>
              </a:rPr>
              <a:t>ведут учет доходов от реализации, полученных при осуществлении видов предпринимательской деятельности, в отношении которых применяется ПСН, в </a:t>
            </a:r>
            <a:r>
              <a:rPr lang="ru-RU" sz="1800" b="1" i="1" u="sng" dirty="0" smtClean="0">
                <a:solidFill>
                  <a:srgbClr val="0070C0"/>
                </a:solidFill>
                <a:latin typeface="Times New Roman" panose="02020603050405020304" pitchFamily="18" charset="0"/>
                <a:cs typeface="Times New Roman" panose="02020603050405020304" pitchFamily="18" charset="0"/>
              </a:rPr>
              <a:t>Книге </a:t>
            </a:r>
            <a:r>
              <a:rPr lang="ru-RU" sz="1800" b="1" i="1" u="sng" dirty="0">
                <a:solidFill>
                  <a:srgbClr val="0070C0"/>
                </a:solidFill>
                <a:latin typeface="Times New Roman" panose="02020603050405020304" pitchFamily="18" charset="0"/>
                <a:cs typeface="Times New Roman" panose="02020603050405020304" pitchFamily="18" charset="0"/>
              </a:rPr>
              <a:t>учета доходов индивидуального предпринимателя, применяющего ПСН</a:t>
            </a:r>
            <a:r>
              <a:rPr lang="ru-RU" sz="1800" i="1" dirty="0">
                <a:solidFill>
                  <a:srgbClr val="0070C0"/>
                </a:solidFill>
                <a:latin typeface="Times New Roman" panose="02020603050405020304" pitchFamily="18" charset="0"/>
                <a:cs typeface="Times New Roman" panose="02020603050405020304" pitchFamily="18" charset="0"/>
              </a:rPr>
              <a:t>, </a:t>
            </a:r>
            <a:r>
              <a:rPr lang="ru-RU" sz="1800" dirty="0">
                <a:solidFill>
                  <a:srgbClr val="0070C0"/>
                </a:solidFill>
                <a:latin typeface="Times New Roman" panose="02020603050405020304" pitchFamily="18" charset="0"/>
                <a:cs typeface="Times New Roman" panose="02020603050405020304" pitchFamily="18" charset="0"/>
              </a:rPr>
              <a:t>форма и порядок заполнения которой утверждены указанным </a:t>
            </a:r>
            <a:r>
              <a:rPr lang="ru-RU" sz="1800" i="1" dirty="0">
                <a:solidFill>
                  <a:srgbClr val="0070C0"/>
                </a:solidFill>
                <a:latin typeface="Times New Roman" panose="02020603050405020304" pitchFamily="18" charset="0"/>
                <a:cs typeface="Times New Roman" panose="02020603050405020304" pitchFamily="18" charset="0"/>
              </a:rPr>
              <a:t>приказом Минфина России от 22 октября 2012 г. N </a:t>
            </a:r>
            <a:r>
              <a:rPr lang="ru-RU" sz="1800" i="1" dirty="0" smtClean="0">
                <a:solidFill>
                  <a:srgbClr val="0070C0"/>
                </a:solidFill>
                <a:latin typeface="Times New Roman" panose="02020603050405020304" pitchFamily="18" charset="0"/>
                <a:cs typeface="Times New Roman" panose="02020603050405020304" pitchFamily="18" charset="0"/>
              </a:rPr>
              <a:t>135н.</a:t>
            </a:r>
          </a:p>
          <a:p>
            <a:pPr lvl="3"/>
            <a:endParaRPr lang="ru-RU" sz="1800" dirty="0" smtClean="0">
              <a:solidFill>
                <a:srgbClr val="0070C0"/>
              </a:solidFill>
              <a:latin typeface="Times New Roman" panose="02020603050405020304" pitchFamily="18" charset="0"/>
              <a:cs typeface="Times New Roman" panose="02020603050405020304" pitchFamily="18" charset="0"/>
            </a:endParaRPr>
          </a:p>
          <a:p>
            <a:pPr lvl="3"/>
            <a:r>
              <a:rPr lang="ru-RU" sz="1800" dirty="0" smtClean="0">
                <a:solidFill>
                  <a:srgbClr val="0070C0"/>
                </a:solidFill>
                <a:latin typeface="Times New Roman" panose="02020603050405020304" pitchFamily="18" charset="0"/>
                <a:cs typeface="Times New Roman" panose="02020603050405020304" pitchFamily="18" charset="0"/>
              </a:rPr>
              <a:t>Подпунктом </a:t>
            </a:r>
            <a:r>
              <a:rPr lang="ru-RU" sz="1800" dirty="0">
                <a:solidFill>
                  <a:srgbClr val="0070C0"/>
                </a:solidFill>
                <a:latin typeface="Times New Roman" panose="02020603050405020304" pitchFamily="18" charset="0"/>
                <a:cs typeface="Times New Roman" panose="02020603050405020304" pitchFamily="18" charset="0"/>
              </a:rPr>
              <a:t>1 п. 6 ст. 346.45 НК РФ установлено, что, в случае если с начала календарного года доходы налогоплательщика от реализации, определяемые в соответствии со ст. 249 НК РФ, по всем видам предпринимательской деятельности, в отношении которых применяется ПСН, </a:t>
            </a:r>
            <a:r>
              <a:rPr lang="ru-RU" sz="1800" b="1" i="1" dirty="0">
                <a:solidFill>
                  <a:srgbClr val="0070C0"/>
                </a:solidFill>
                <a:latin typeface="Times New Roman" panose="02020603050405020304" pitchFamily="18" charset="0"/>
                <a:cs typeface="Times New Roman" panose="02020603050405020304" pitchFamily="18" charset="0"/>
              </a:rPr>
              <a:t>превысили 60 млн руб</a:t>
            </a:r>
            <a:r>
              <a:rPr lang="ru-RU" sz="1800" i="1" dirty="0">
                <a:solidFill>
                  <a:srgbClr val="0070C0"/>
                </a:solidFill>
                <a:latin typeface="Times New Roman" panose="02020603050405020304" pitchFamily="18" charset="0"/>
                <a:cs typeface="Times New Roman" panose="02020603050405020304" pitchFamily="18" charset="0"/>
              </a:rPr>
              <a:t>., </a:t>
            </a:r>
            <a:r>
              <a:rPr lang="ru-RU" sz="1800" dirty="0">
                <a:solidFill>
                  <a:srgbClr val="0070C0"/>
                </a:solidFill>
                <a:latin typeface="Times New Roman" panose="02020603050405020304" pitchFamily="18" charset="0"/>
                <a:cs typeface="Times New Roman" panose="02020603050405020304" pitchFamily="18" charset="0"/>
              </a:rPr>
              <a:t>индивидуальный предприниматель </a:t>
            </a:r>
            <a:r>
              <a:rPr lang="ru-RU" sz="1800" b="1" i="1" dirty="0">
                <a:solidFill>
                  <a:srgbClr val="0070C0"/>
                </a:solidFill>
                <a:latin typeface="Times New Roman" panose="02020603050405020304" pitchFamily="18" charset="0"/>
                <a:cs typeface="Times New Roman" panose="02020603050405020304" pitchFamily="18" charset="0"/>
              </a:rPr>
              <a:t>считается утратившим право на применение ПСН с начала налогового периода</a:t>
            </a:r>
            <a:r>
              <a:rPr lang="ru-RU" sz="1800" i="1" dirty="0">
                <a:solidFill>
                  <a:srgbClr val="0070C0"/>
                </a:solidFill>
                <a:latin typeface="Times New Roman" panose="02020603050405020304" pitchFamily="18" charset="0"/>
                <a:cs typeface="Times New Roman" panose="02020603050405020304" pitchFamily="18" charset="0"/>
              </a:rPr>
              <a:t>.</a:t>
            </a:r>
          </a:p>
          <a:p>
            <a:pPr lvl="3"/>
            <a:endParaRPr lang="ru-RU" sz="1800" dirty="0" smtClean="0">
              <a:solidFill>
                <a:srgbClr val="0070C0"/>
              </a:solidFill>
              <a:latin typeface="Times New Roman" panose="02020603050405020304" pitchFamily="18" charset="0"/>
              <a:cs typeface="Times New Roman" panose="02020603050405020304" pitchFamily="18" charset="0"/>
            </a:endParaRPr>
          </a:p>
          <a:p>
            <a:pPr lvl="3"/>
            <a:endParaRPr lang="ru-RU" sz="1800" i="1" dirty="0">
              <a:solidFill>
                <a:srgbClr val="0070C0"/>
              </a:solidFill>
              <a:latin typeface="Times New Roman" panose="02020603050405020304" pitchFamily="18" charset="0"/>
              <a:cs typeface="Times New Roman" panose="02020603050405020304" pitchFamily="18" charset="0"/>
            </a:endParaRPr>
          </a:p>
          <a:p>
            <a:pPr lvl="3"/>
            <a:endParaRPr lang="ru-RU" sz="1800" b="1" dirty="0">
              <a:solidFill>
                <a:srgbClr val="0070C0"/>
              </a:solidFill>
              <a:latin typeface="Times New Roman" panose="02020603050405020304" pitchFamily="18" charset="0"/>
              <a:cs typeface="Times New Roman" panose="02020603050405020304" pitchFamily="18" charset="0"/>
            </a:endParaRPr>
          </a:p>
          <a:p>
            <a:pPr lvl="3"/>
            <a:endParaRPr lang="ru-RU" b="1" dirty="0" smtClean="0">
              <a:solidFill>
                <a:srgbClr val="0070C0"/>
              </a:solidFill>
              <a:latin typeface="Times New Roman" panose="02020603050405020304" pitchFamily="18" charset="0"/>
              <a:cs typeface="Times New Roman" panose="02020603050405020304" pitchFamily="18" charset="0"/>
            </a:endParaRPr>
          </a:p>
          <a:p>
            <a:pPr lvl="3" indent="281637" algn="ctr" defTabSz="815195"/>
            <a:endParaRPr lang="ru-RU" sz="2000" b="1" dirty="0">
              <a:solidFill>
                <a:srgbClr val="0070C0"/>
              </a:solidFill>
              <a:latin typeface="Times New Roman" panose="02020603050405020304" pitchFamily="18" charset="0"/>
              <a:cs typeface="Times New Roman" panose="02020603050405020304" pitchFamily="18" charset="0"/>
            </a:endParaRPr>
          </a:p>
          <a:p>
            <a:pPr lvl="3" indent="281637" defTabSz="815195"/>
            <a:r>
              <a:rPr lang="ru-RU" sz="2000" b="1" dirty="0">
                <a:solidFill>
                  <a:srgbClr val="0070C0"/>
                </a:solidFill>
                <a:latin typeface="Times New Roman" panose="02020603050405020304" pitchFamily="18" charset="0"/>
                <a:cs typeface="Times New Roman" panose="02020603050405020304" pitchFamily="18" charset="0"/>
              </a:rPr>
              <a:t>	</a:t>
            </a:r>
            <a:endParaRPr lang="ru-RU" sz="2000" b="1" dirty="0" smtClean="0">
              <a:solidFill>
                <a:srgbClr val="0070C0"/>
              </a:solidFill>
              <a:latin typeface="Times New Roman" panose="02020603050405020304" pitchFamily="18" charset="0"/>
              <a:cs typeface="Times New Roman" panose="02020603050405020304" pitchFamily="18" charset="0"/>
            </a:endParaRPr>
          </a:p>
          <a:p>
            <a:pPr lvl="3" indent="281637" defTabSz="815195"/>
            <a:r>
              <a:rPr lang="ru-RU" sz="2000" b="1" dirty="0">
                <a:solidFill>
                  <a:srgbClr val="0070C0"/>
                </a:solidFill>
                <a:latin typeface="Times New Roman" panose="02020603050405020304" pitchFamily="18" charset="0"/>
                <a:cs typeface="Times New Roman" panose="02020603050405020304" pitchFamily="18" charset="0"/>
              </a:rPr>
              <a:t>	</a:t>
            </a:r>
          </a:p>
          <a:p>
            <a:pPr marL="342900" lvl="3" indent="-342900">
              <a:buFontTx/>
              <a:buChar char="-"/>
            </a:pPr>
            <a:endParaRPr lang="ru-RU" sz="2000" b="1" dirty="0" smtClean="0">
              <a:solidFill>
                <a:srgbClr val="0070C0"/>
              </a:solidFill>
              <a:latin typeface="Times New Roman" panose="02020603050405020304" pitchFamily="18" charset="0"/>
              <a:cs typeface="Times New Roman" panose="02020603050405020304" pitchFamily="18" charset="0"/>
            </a:endParaRPr>
          </a:p>
          <a:p>
            <a:pPr lvl="3"/>
            <a:endParaRPr lang="ru-RU" sz="2000" b="1" dirty="0">
              <a:solidFill>
                <a:srgbClr val="0070C0"/>
              </a:solidFill>
              <a:latin typeface="Times New Roman" panose="02020603050405020304" pitchFamily="18" charset="0"/>
              <a:cs typeface="Times New Roman" panose="02020603050405020304" pitchFamily="18" charset="0"/>
            </a:endParaRPr>
          </a:p>
          <a:p>
            <a:pPr lvl="3"/>
            <a:endParaRPr lang="ru-RU" sz="2000" b="1" dirty="0">
              <a:solidFill>
                <a:srgbClr val="0070C0"/>
              </a:solidFill>
              <a:latin typeface="Times New Roman" panose="02020603050405020304" pitchFamily="18" charset="0"/>
              <a:cs typeface="Times New Roman" panose="02020603050405020304" pitchFamily="18" charset="0"/>
            </a:endParaRPr>
          </a:p>
        </p:txBody>
      </p:sp>
      <p:sp>
        <p:nvSpPr>
          <p:cNvPr id="3" name="Заголовок 2"/>
          <p:cNvSpPr>
            <a:spLocks noGrp="1"/>
          </p:cNvSpPr>
          <p:nvPr>
            <p:ph type="title"/>
          </p:nvPr>
        </p:nvSpPr>
        <p:spPr>
          <a:xfrm>
            <a:off x="251520" y="267495"/>
            <a:ext cx="8640960" cy="864096"/>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Патентная система налогообложения (ПСН)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a:t>
            </a:r>
            <a:r>
              <a:rPr lang="ru-RU" sz="2400" dirty="0" smtClean="0">
                <a:solidFill>
                  <a:prstClr val="white"/>
                </a:solidFill>
                <a:latin typeface="Times New Roman" panose="02020603050405020304" pitchFamily="18" charset="0"/>
                <a:cs typeface="Times New Roman" panose="02020603050405020304" pitchFamily="18" charset="0"/>
              </a:rPr>
              <a:t>26.5 </a:t>
            </a:r>
            <a:r>
              <a:rPr lang="ru-RU" sz="2400" dirty="0">
                <a:solidFill>
                  <a:prstClr val="white"/>
                </a:solidFill>
                <a:latin typeface="Times New Roman" panose="02020603050405020304" pitchFamily="18" charset="0"/>
                <a:cs typeface="Times New Roman" panose="02020603050405020304" pitchFamily="18" charset="0"/>
              </a:rPr>
              <a:t>НК РФ</a:t>
            </a:r>
            <a:endParaRPr lang="ru-RU" sz="2000" dirty="0">
              <a:solidFill>
                <a:schemeClr val="bg1"/>
              </a:solidFill>
            </a:endParaRPr>
          </a:p>
        </p:txBody>
      </p:sp>
      <p:sp>
        <p:nvSpPr>
          <p:cNvPr id="5" name="Номер слайда 5"/>
          <p:cNvSpPr>
            <a:spLocks noGrp="1"/>
          </p:cNvSpPr>
          <p:nvPr>
            <p:ph type="sldNum" sz="quarter" idx="11"/>
          </p:nvPr>
        </p:nvSpPr>
        <p:spPr>
          <a:xfrm>
            <a:off x="8403444" y="4398169"/>
            <a:ext cx="503585" cy="513582"/>
          </a:xfrm>
        </p:spPr>
        <p:txBody>
          <a:bodyPr/>
          <a:lstStyle/>
          <a:p>
            <a:fld id="{E20E89E6-FE54-4E13-859C-1FA908D70D39}" type="slidenum">
              <a:rPr lang="ru-RU" smtClean="0">
                <a:solidFill>
                  <a:prstClr val="white"/>
                </a:solidFill>
              </a:rPr>
              <a:pPr/>
              <a:t>19</a:t>
            </a:fld>
            <a:endParaRPr lang="ru-RU" dirty="0">
              <a:solidFill>
                <a:prstClr val="white"/>
              </a:solidFill>
            </a:endParaRPr>
          </a:p>
        </p:txBody>
      </p:sp>
    </p:spTree>
    <p:extLst>
      <p:ext uri="{BB962C8B-B14F-4D97-AF65-F5344CB8AC3E}">
        <p14:creationId xmlns:p14="http://schemas.microsoft.com/office/powerpoint/2010/main" val="30500211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131590"/>
            <a:ext cx="8208912" cy="3744416"/>
          </a:xfrm>
        </p:spPr>
        <p:txBody>
          <a:bodyPr/>
          <a:lstStyle/>
          <a:p>
            <a:pPr lvl="3" algn="ctr"/>
            <a:r>
              <a:rPr lang="ru-RU" sz="2000" b="1" dirty="0" smtClean="0">
                <a:solidFill>
                  <a:srgbClr val="0070C0"/>
                </a:solidFill>
                <a:latin typeface="Times New Roman" panose="02020603050405020304" pitchFamily="18" charset="0"/>
                <a:cs typeface="Times New Roman" panose="02020603050405020304" pitchFamily="18" charset="0"/>
              </a:rPr>
              <a:t>ПИСЬМО ФНС России от </a:t>
            </a:r>
            <a:r>
              <a:rPr lang="ru-RU" sz="2000" b="1" dirty="0">
                <a:solidFill>
                  <a:srgbClr val="0070C0"/>
                </a:solidFill>
                <a:latin typeface="Times New Roman" panose="02020603050405020304" pitchFamily="18" charset="0"/>
                <a:cs typeface="Times New Roman" panose="02020603050405020304" pitchFamily="18" charset="0"/>
              </a:rPr>
              <a:t>14 января 2021 </a:t>
            </a:r>
            <a:r>
              <a:rPr lang="ru-RU" sz="2000" b="1" dirty="0" smtClean="0">
                <a:solidFill>
                  <a:srgbClr val="0070C0"/>
                </a:solidFill>
                <a:latin typeface="Times New Roman" panose="02020603050405020304" pitchFamily="18" charset="0"/>
                <a:cs typeface="Times New Roman" panose="02020603050405020304" pitchFamily="18" charset="0"/>
              </a:rPr>
              <a:t>N </a:t>
            </a:r>
            <a:r>
              <a:rPr lang="ru-RU" sz="2000" b="1" dirty="0" smtClean="0">
                <a:solidFill>
                  <a:srgbClr val="0070C0"/>
                </a:solidFill>
                <a:latin typeface="Times New Roman" panose="02020603050405020304" pitchFamily="18" charset="0"/>
                <a:cs typeface="Times New Roman" panose="02020603050405020304" pitchFamily="18" charset="0"/>
              </a:rPr>
              <a:t>СД-4-3/119@ </a:t>
            </a:r>
          </a:p>
          <a:p>
            <a:pPr lvl="3" algn="ctr"/>
            <a:endParaRPr lang="ru-RU" sz="2000" b="1" dirty="0" smtClean="0">
              <a:solidFill>
                <a:srgbClr val="0070C0"/>
              </a:solidFill>
              <a:latin typeface="Times New Roman" panose="02020603050405020304" pitchFamily="18" charset="0"/>
              <a:cs typeface="Times New Roman" panose="02020603050405020304" pitchFamily="18" charset="0"/>
            </a:endParaRPr>
          </a:p>
          <a:p>
            <a:pPr lvl="3" algn="ctr"/>
            <a:r>
              <a:rPr lang="ru-RU" sz="2000" b="1" dirty="0" smtClean="0">
                <a:solidFill>
                  <a:srgbClr val="0070C0"/>
                </a:solidFill>
                <a:latin typeface="Times New Roman" panose="02020603050405020304" pitchFamily="18" charset="0"/>
                <a:cs typeface="Times New Roman" panose="02020603050405020304" pitchFamily="18" charset="0"/>
              </a:rPr>
              <a:t>«О СРОКЕ УВЕДОМЛЕНИЯ </a:t>
            </a:r>
            <a:r>
              <a:rPr lang="ru-RU" sz="2000" b="1" dirty="0">
                <a:solidFill>
                  <a:srgbClr val="0070C0"/>
                </a:solidFill>
                <a:latin typeface="Times New Roman" panose="02020603050405020304" pitchFamily="18" charset="0"/>
                <a:cs typeface="Times New Roman" panose="02020603050405020304" pitchFamily="18" charset="0"/>
              </a:rPr>
              <a:t>О ПЕРЕХОДЕ НА УСН В СВЯЗИ С ОТМЕНОЙ </a:t>
            </a:r>
            <a:r>
              <a:rPr lang="ru-RU" sz="2000" b="1" dirty="0" smtClean="0">
                <a:solidFill>
                  <a:srgbClr val="0070C0"/>
                </a:solidFill>
                <a:latin typeface="Times New Roman" panose="02020603050405020304" pitchFamily="18" charset="0"/>
                <a:cs typeface="Times New Roman" panose="02020603050405020304" pitchFamily="18" charset="0"/>
              </a:rPr>
              <a:t>ЕНВД»</a:t>
            </a:r>
          </a:p>
          <a:p>
            <a:pPr lvl="3"/>
            <a:endParaRPr lang="ru-RU" sz="2000" b="1" dirty="0">
              <a:solidFill>
                <a:srgbClr val="0070C0"/>
              </a:solidFill>
              <a:latin typeface="Times New Roman" panose="02020603050405020304" pitchFamily="18" charset="0"/>
              <a:cs typeface="Times New Roman" panose="02020603050405020304" pitchFamily="18" charset="0"/>
            </a:endParaRPr>
          </a:p>
          <a:p>
            <a:pPr lvl="3"/>
            <a:r>
              <a:rPr lang="ru-RU" sz="2000" dirty="0">
                <a:solidFill>
                  <a:srgbClr val="0070C0"/>
                </a:solidFill>
                <a:latin typeface="Times New Roman" panose="02020603050405020304" pitchFamily="18" charset="0"/>
                <a:cs typeface="Times New Roman" panose="02020603050405020304" pitchFamily="18" charset="0"/>
              </a:rPr>
              <a:t> </a:t>
            </a:r>
            <a:r>
              <a:rPr lang="ru-RU" sz="2000" dirty="0" smtClean="0">
                <a:solidFill>
                  <a:srgbClr val="0070C0"/>
                </a:solidFill>
                <a:latin typeface="Times New Roman" panose="02020603050405020304" pitchFamily="18" charset="0"/>
                <a:cs typeface="Times New Roman" panose="02020603050405020304" pitchFamily="18" charset="0"/>
              </a:rPr>
              <a:t>Организации </a:t>
            </a:r>
            <a:r>
              <a:rPr lang="ru-RU" sz="2000" dirty="0">
                <a:solidFill>
                  <a:srgbClr val="0070C0"/>
                </a:solidFill>
                <a:latin typeface="Times New Roman" panose="02020603050405020304" pitchFamily="18" charset="0"/>
                <a:cs typeface="Times New Roman" panose="02020603050405020304" pitchFamily="18" charset="0"/>
              </a:rPr>
              <a:t>и индивидуальные предприниматели, </a:t>
            </a:r>
            <a:r>
              <a:rPr lang="ru-RU" sz="2000" u="sng" dirty="0">
                <a:solidFill>
                  <a:srgbClr val="0070C0"/>
                </a:solidFill>
                <a:latin typeface="Times New Roman" panose="02020603050405020304" pitchFamily="18" charset="0"/>
                <a:cs typeface="Times New Roman" panose="02020603050405020304" pitchFamily="18" charset="0"/>
              </a:rPr>
              <a:t>которые перестали быть налогоплательщиками ЕНВД </a:t>
            </a:r>
            <a:r>
              <a:rPr lang="ru-RU" sz="2000" dirty="0">
                <a:solidFill>
                  <a:srgbClr val="0070C0"/>
                </a:solidFill>
                <a:latin typeface="Times New Roman" panose="02020603050405020304" pitchFamily="18" charset="0"/>
                <a:cs typeface="Times New Roman" panose="02020603050405020304" pitchFamily="18" charset="0"/>
              </a:rPr>
              <a:t>в связи с отменой данного специального налогового режима, при соблюдении условий, предусмотренных главой 26.2 Кодекса, </a:t>
            </a:r>
            <a:r>
              <a:rPr lang="ru-RU" sz="2000" u="sng" dirty="0">
                <a:solidFill>
                  <a:srgbClr val="0070C0"/>
                </a:solidFill>
                <a:latin typeface="Times New Roman" panose="02020603050405020304" pitchFamily="18" charset="0"/>
                <a:cs typeface="Times New Roman" panose="02020603050405020304" pitchFamily="18" charset="0"/>
              </a:rPr>
              <a:t>вправе перейти на УСН с 01.01.2021, уведомив налоговый орган не позднее 30 календарных дней со дня прекращения обязанности по уплате ЕНВД, то есть не позднее </a:t>
            </a:r>
            <a:r>
              <a:rPr lang="ru-RU" sz="2000" u="sng" dirty="0" smtClean="0">
                <a:solidFill>
                  <a:srgbClr val="0070C0"/>
                </a:solidFill>
                <a:latin typeface="Times New Roman" panose="02020603050405020304" pitchFamily="18" charset="0"/>
                <a:cs typeface="Times New Roman" panose="02020603050405020304" pitchFamily="18" charset="0"/>
              </a:rPr>
              <a:t>01.02.2021</a:t>
            </a:r>
            <a:endParaRPr lang="ru-RU" sz="2000" dirty="0">
              <a:solidFill>
                <a:srgbClr val="0070C0"/>
              </a:solidFill>
              <a:latin typeface="Times New Roman" panose="02020603050405020304" pitchFamily="18" charset="0"/>
              <a:cs typeface="Times New Roman" panose="02020603050405020304" pitchFamily="18" charset="0"/>
            </a:endParaRPr>
          </a:p>
          <a:p>
            <a:pPr lvl="3"/>
            <a:endParaRPr lang="ru-RU" sz="2000" dirty="0">
              <a:solidFill>
                <a:srgbClr val="0070C0"/>
              </a:solidFill>
              <a:latin typeface="Times New Roman" panose="02020603050405020304" pitchFamily="18" charset="0"/>
              <a:cs typeface="Times New Roman" panose="02020603050405020304" pitchFamily="18" charset="0"/>
            </a:endParaRPr>
          </a:p>
          <a:p>
            <a:pPr lvl="3"/>
            <a:endParaRPr lang="ru-RU" sz="2000" dirty="0" smtClean="0">
              <a:solidFill>
                <a:srgbClr val="0070C0"/>
              </a:solidFill>
              <a:latin typeface="Times New Roman" panose="02020603050405020304" pitchFamily="18" charset="0"/>
              <a:cs typeface="Times New Roman" panose="02020603050405020304" pitchFamily="18" charset="0"/>
            </a:endParaRPr>
          </a:p>
          <a:p>
            <a:pPr lvl="3"/>
            <a:endParaRPr lang="ru-RU" sz="2000" dirty="0">
              <a:solidFill>
                <a:srgbClr val="0070C0"/>
              </a:solidFill>
              <a:latin typeface="Times New Roman" panose="02020603050405020304" pitchFamily="18" charset="0"/>
              <a:cs typeface="Times New Roman" panose="02020603050405020304" pitchFamily="18" charset="0"/>
            </a:endParaRPr>
          </a:p>
        </p:txBody>
      </p:sp>
      <p:sp>
        <p:nvSpPr>
          <p:cNvPr id="3" name="Заголовок 2"/>
          <p:cNvSpPr>
            <a:spLocks noGrp="1"/>
          </p:cNvSpPr>
          <p:nvPr>
            <p:ph type="title"/>
          </p:nvPr>
        </p:nvSpPr>
        <p:spPr>
          <a:xfrm>
            <a:off x="251520" y="339503"/>
            <a:ext cx="8640960" cy="720079"/>
          </a:xfrm>
          <a:solidFill>
            <a:srgbClr val="00B0F0"/>
          </a:solidFill>
        </p:spPr>
        <p:txBody>
          <a:bodyPr/>
          <a:lstStyle/>
          <a:p>
            <a:pPr algn="ctr"/>
            <a:r>
              <a:rPr lang="ru-RU" sz="2400" dirty="0">
                <a:solidFill>
                  <a:schemeClr val="bg1"/>
                </a:solidFill>
                <a:latin typeface="Times New Roman" panose="02020603050405020304" pitchFamily="18" charset="0"/>
                <a:cs typeface="Times New Roman" panose="02020603050405020304" pitchFamily="18" charset="0"/>
              </a:rPr>
              <a:t>Упрощенная система </a:t>
            </a:r>
            <a:r>
              <a:rPr lang="ru-RU" sz="2400" dirty="0" smtClean="0">
                <a:solidFill>
                  <a:schemeClr val="bg1"/>
                </a:solidFill>
                <a:latin typeface="Times New Roman" panose="02020603050405020304" pitchFamily="18" charset="0"/>
                <a:cs typeface="Times New Roman" panose="02020603050405020304" pitchFamily="18" charset="0"/>
              </a:rPr>
              <a:t>налогообложения (УСН)</a:t>
            </a:r>
            <a:r>
              <a:rPr lang="ru-RU" sz="2400" dirty="0">
                <a:solidFill>
                  <a:schemeClr val="bg1"/>
                </a:solidFill>
                <a:latin typeface="Times New Roman" panose="02020603050405020304" pitchFamily="18" charset="0"/>
                <a:cs typeface="Times New Roman" panose="02020603050405020304" pitchFamily="18" charset="0"/>
              </a:rPr>
              <a:t/>
            </a:r>
            <a:br>
              <a:rPr lang="ru-RU" sz="2400" dirty="0">
                <a:solidFill>
                  <a:schemeClr val="bg1"/>
                </a:solidFill>
                <a:latin typeface="Times New Roman" panose="02020603050405020304" pitchFamily="18" charset="0"/>
                <a:cs typeface="Times New Roman" panose="02020603050405020304" pitchFamily="18" charset="0"/>
              </a:rPr>
            </a:br>
            <a:r>
              <a:rPr lang="ru-RU" sz="2400" dirty="0">
                <a:solidFill>
                  <a:schemeClr val="bg1"/>
                </a:solidFill>
                <a:latin typeface="Times New Roman" panose="02020603050405020304" pitchFamily="18" charset="0"/>
                <a:cs typeface="Times New Roman" panose="02020603050405020304" pitchFamily="18" charset="0"/>
              </a:rPr>
              <a:t>глава 26.2 НК </a:t>
            </a:r>
            <a:r>
              <a:rPr lang="ru-RU" sz="2400" dirty="0" smtClean="0">
                <a:solidFill>
                  <a:schemeClr val="bg1"/>
                </a:solidFill>
                <a:latin typeface="Times New Roman" panose="02020603050405020304" pitchFamily="18" charset="0"/>
                <a:cs typeface="Times New Roman" panose="02020603050405020304" pitchFamily="18" charset="0"/>
              </a:rPr>
              <a:t>РФ</a:t>
            </a:r>
            <a:endParaRPr lang="ru-RU" sz="2400" dirty="0">
              <a:solidFill>
                <a:schemeClr val="bg1"/>
              </a:solidFill>
              <a:latin typeface="Times New Roman" panose="02020603050405020304" pitchFamily="18" charset="0"/>
              <a:cs typeface="Times New Roman" panose="02020603050405020304" pitchFamily="18" charset="0"/>
            </a:endParaRPr>
          </a:p>
        </p:txBody>
      </p:sp>
      <p:sp>
        <p:nvSpPr>
          <p:cNvPr id="5" name="Номер слайда 5"/>
          <p:cNvSpPr>
            <a:spLocks noGrp="1"/>
          </p:cNvSpPr>
          <p:nvPr>
            <p:ph type="sldNum" sz="quarter" idx="11"/>
          </p:nvPr>
        </p:nvSpPr>
        <p:spPr>
          <a:xfrm>
            <a:off x="8403444" y="4398169"/>
            <a:ext cx="503585" cy="513582"/>
          </a:xfrm>
        </p:spPr>
        <p:txBody>
          <a:bodyPr/>
          <a:lstStyle/>
          <a:p>
            <a:fld id="{E20E89E6-FE54-4E13-859C-1FA908D70D39}" type="slidenum">
              <a:rPr lang="ru-RU" smtClean="0">
                <a:solidFill>
                  <a:prstClr val="white"/>
                </a:solidFill>
              </a:rPr>
              <a:pPr/>
              <a:t>2</a:t>
            </a:fld>
            <a:endParaRPr lang="ru-RU" dirty="0">
              <a:solidFill>
                <a:prstClr val="white"/>
              </a:solidFill>
            </a:endParaRPr>
          </a:p>
        </p:txBody>
      </p:sp>
    </p:spTree>
    <p:extLst>
      <p:ext uri="{BB962C8B-B14F-4D97-AF65-F5344CB8AC3E}">
        <p14:creationId xmlns:p14="http://schemas.microsoft.com/office/powerpoint/2010/main" val="17389881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987574"/>
            <a:ext cx="8208912" cy="3888432"/>
          </a:xfrm>
        </p:spPr>
        <p:txBody>
          <a:bodyPr/>
          <a:lstStyle/>
          <a:p>
            <a:pPr algn="ctr">
              <a:lnSpc>
                <a:spcPts val="2400"/>
              </a:lnSpc>
            </a:pPr>
            <a:r>
              <a:rPr lang="ru-RU" sz="2000" u="sng" dirty="0" smtClean="0">
                <a:latin typeface="Times New Roman" panose="02020603050405020304" pitchFamily="18" charset="0"/>
                <a:cs typeface="Times New Roman" panose="02020603050405020304" pitchFamily="18" charset="0"/>
              </a:rPr>
              <a:t>Закон </a:t>
            </a:r>
            <a:r>
              <a:rPr lang="ru-RU" sz="2000" u="sng" dirty="0">
                <a:latin typeface="Times New Roman" panose="02020603050405020304" pitchFamily="18" charset="0"/>
                <a:cs typeface="Times New Roman" panose="02020603050405020304" pitchFamily="18" charset="0"/>
              </a:rPr>
              <a:t>Красноярского края </a:t>
            </a:r>
            <a:r>
              <a:rPr lang="ru-RU" sz="2000" u="sng" dirty="0" smtClean="0">
                <a:latin typeface="Times New Roman" panose="02020603050405020304" pitchFamily="18" charset="0"/>
                <a:cs typeface="Times New Roman" panose="02020603050405020304" pitchFamily="18" charset="0"/>
              </a:rPr>
              <a:t>от 19.11.2020 № </a:t>
            </a:r>
            <a:r>
              <a:rPr lang="ru-RU" sz="2000" u="sng" dirty="0">
                <a:latin typeface="Times New Roman" panose="02020603050405020304" pitchFamily="18" charset="0"/>
                <a:cs typeface="Times New Roman" panose="02020603050405020304" pitchFamily="18" charset="0"/>
              </a:rPr>
              <a:t>10-4343 </a:t>
            </a:r>
            <a:endParaRPr lang="ru-RU" sz="2000" u="sng" dirty="0" smtClean="0">
              <a:latin typeface="Times New Roman" panose="02020603050405020304" pitchFamily="18" charset="0"/>
              <a:cs typeface="Times New Roman" panose="02020603050405020304" pitchFamily="18" charset="0"/>
            </a:endParaRPr>
          </a:p>
          <a:p>
            <a:pPr algn="just">
              <a:lnSpc>
                <a:spcPts val="2400"/>
              </a:lnSpc>
            </a:pPr>
            <a:r>
              <a:rPr lang="ru-RU" sz="1600" dirty="0" smtClean="0">
                <a:latin typeface="Times New Roman"/>
                <a:ea typeface="Times New Roman"/>
              </a:rPr>
              <a:t>В </a:t>
            </a:r>
            <a:r>
              <a:rPr lang="ru-RU" sz="1600" dirty="0">
                <a:latin typeface="Times New Roman"/>
                <a:ea typeface="Times New Roman"/>
              </a:rPr>
              <a:t>соответствии со статьей 3 Закона края размер ПВД подлежит ежегодной индексации на коэффициент-дефлятор, установленный в целях применения главы 26.5 "Патентная система налогообложения" части второй Налогового кодекса Российской Федерации на 2020 год, увеличенный начиная с 2021 года нарастающим итогом на уровень инфляции (потребительских цен) (декабрь к декабрю предыдущего года), утвержденный федеральным законом о федеральном бюджете на финансовый год, предшествующий году, на налоговый период которого выдается патент. </a:t>
            </a:r>
            <a:endParaRPr lang="ru-RU" sz="1600" u="sng" dirty="0" smtClean="0">
              <a:latin typeface="Times New Roman" panose="02020603050405020304" pitchFamily="18" charset="0"/>
              <a:cs typeface="Times New Roman" panose="02020603050405020304" pitchFamily="18" charset="0"/>
            </a:endParaRPr>
          </a:p>
          <a:p>
            <a:pPr lvl="3" indent="0" algn="ctr" defTabSz="815195">
              <a:lnSpc>
                <a:spcPct val="100000"/>
              </a:lnSpc>
              <a:spcBef>
                <a:spcPts val="0"/>
              </a:spcBef>
            </a:pPr>
            <a:r>
              <a:rPr lang="ru-RU" dirty="0" smtClean="0">
                <a:solidFill>
                  <a:srgbClr val="0070C0"/>
                </a:solidFill>
                <a:latin typeface="Times New Roman" panose="02020603050405020304" pitchFamily="18" charset="0"/>
                <a:cs typeface="Times New Roman" panose="02020603050405020304" pitchFamily="18" charset="0"/>
              </a:rPr>
              <a:t>Коэффициент </a:t>
            </a:r>
            <a:r>
              <a:rPr lang="ru-RU" dirty="0">
                <a:solidFill>
                  <a:srgbClr val="0070C0"/>
                </a:solidFill>
                <a:latin typeface="Times New Roman" panose="02020603050405020304" pitchFamily="18" charset="0"/>
                <a:cs typeface="Times New Roman" panose="02020603050405020304" pitchFamily="18" charset="0"/>
              </a:rPr>
              <a:t>ежегодной индексации размера ПВД </a:t>
            </a:r>
            <a:r>
              <a:rPr lang="ru-RU" dirty="0" smtClean="0">
                <a:solidFill>
                  <a:srgbClr val="0070C0"/>
                </a:solidFill>
                <a:latin typeface="Times New Roman" panose="02020603050405020304" pitchFamily="18" charset="0"/>
                <a:cs typeface="Times New Roman" panose="02020603050405020304" pitchFamily="18" charset="0"/>
              </a:rPr>
              <a:t>на 2021 год равен </a:t>
            </a:r>
            <a:r>
              <a:rPr lang="ru-RU" dirty="0">
                <a:solidFill>
                  <a:srgbClr val="0070C0"/>
                </a:solidFill>
                <a:latin typeface="Times New Roman" panose="02020603050405020304" pitchFamily="18" charset="0"/>
                <a:cs typeface="Times New Roman" panose="02020603050405020304" pitchFamily="18" charset="0"/>
              </a:rPr>
              <a:t>произведению К – дефлятора на 2020 год и индекса инфляции, </a:t>
            </a:r>
            <a:r>
              <a:rPr lang="ru-RU" dirty="0" smtClean="0">
                <a:solidFill>
                  <a:srgbClr val="0070C0"/>
                </a:solidFill>
                <a:latin typeface="Times New Roman" panose="02020603050405020304" pitchFamily="18" charset="0"/>
                <a:cs typeface="Times New Roman" panose="02020603050405020304" pitchFamily="18" charset="0"/>
              </a:rPr>
              <a:t>утвержденного Федеральным </a:t>
            </a:r>
            <a:r>
              <a:rPr lang="ru-RU" dirty="0">
                <a:solidFill>
                  <a:srgbClr val="0070C0"/>
                </a:solidFill>
                <a:latin typeface="Times New Roman" panose="02020603050405020304" pitchFamily="18" charset="0"/>
                <a:cs typeface="Times New Roman" panose="02020603050405020304" pitchFamily="18" charset="0"/>
              </a:rPr>
              <a:t>з</a:t>
            </a:r>
            <a:r>
              <a:rPr lang="ru-RU" dirty="0" smtClean="0">
                <a:solidFill>
                  <a:srgbClr val="0070C0"/>
                </a:solidFill>
                <a:latin typeface="Times New Roman" panose="02020603050405020304" pitchFamily="18" charset="0"/>
                <a:cs typeface="Times New Roman" panose="02020603050405020304" pitchFamily="18" charset="0"/>
              </a:rPr>
              <a:t>аконом </a:t>
            </a:r>
            <a:r>
              <a:rPr lang="ru-RU" dirty="0">
                <a:solidFill>
                  <a:srgbClr val="0070C0"/>
                </a:solidFill>
                <a:latin typeface="Times New Roman" panose="02020603050405020304" pitchFamily="18" charset="0"/>
                <a:cs typeface="Times New Roman" panose="02020603050405020304" pitchFamily="18" charset="0"/>
              </a:rPr>
              <a:t>о </a:t>
            </a:r>
            <a:r>
              <a:rPr lang="ru-RU" dirty="0" smtClean="0">
                <a:solidFill>
                  <a:srgbClr val="0070C0"/>
                </a:solidFill>
                <a:latin typeface="Times New Roman" panose="02020603050405020304" pitchFamily="18" charset="0"/>
                <a:cs typeface="Times New Roman" panose="02020603050405020304" pitchFamily="18" charset="0"/>
              </a:rPr>
              <a:t>федеральном бюджете </a:t>
            </a:r>
            <a:r>
              <a:rPr lang="ru-RU" dirty="0">
                <a:solidFill>
                  <a:srgbClr val="0070C0"/>
                </a:solidFill>
                <a:latin typeface="Times New Roman" panose="02020603050405020304" pitchFamily="18" charset="0"/>
                <a:cs typeface="Times New Roman" panose="02020603050405020304" pitchFamily="18" charset="0"/>
              </a:rPr>
              <a:t>на 2020 год:</a:t>
            </a:r>
          </a:p>
          <a:p>
            <a:pPr lvl="3" indent="0" algn="ctr" defTabSz="815195">
              <a:lnSpc>
                <a:spcPct val="100000"/>
              </a:lnSpc>
              <a:spcBef>
                <a:spcPts val="0"/>
              </a:spcBef>
            </a:pPr>
            <a:r>
              <a:rPr lang="ru-RU" dirty="0">
                <a:solidFill>
                  <a:srgbClr val="0070C0"/>
                </a:solidFill>
                <a:latin typeface="Times New Roman" panose="02020603050405020304" pitchFamily="18" charset="0"/>
                <a:cs typeface="Times New Roman" panose="02020603050405020304" pitchFamily="18" charset="0"/>
              </a:rPr>
              <a:t>1,589 х 1,03 = </a:t>
            </a:r>
            <a:r>
              <a:rPr lang="ru-RU" b="1" dirty="0">
                <a:solidFill>
                  <a:srgbClr val="0070C0"/>
                </a:solidFill>
                <a:latin typeface="Times New Roman" panose="02020603050405020304" pitchFamily="18" charset="0"/>
                <a:cs typeface="Times New Roman" panose="02020603050405020304" pitchFamily="18" charset="0"/>
              </a:rPr>
              <a:t>1,637</a:t>
            </a:r>
          </a:p>
          <a:p>
            <a:pPr lvl="3" indent="0" algn="ctr" defTabSz="815195">
              <a:lnSpc>
                <a:spcPct val="100000"/>
              </a:lnSpc>
              <a:spcBef>
                <a:spcPts val="0"/>
              </a:spcBef>
            </a:pPr>
            <a:r>
              <a:rPr lang="ru-RU" sz="2000" dirty="0" smtClean="0">
                <a:solidFill>
                  <a:srgbClr val="0070C0"/>
                </a:solidFill>
                <a:latin typeface="Times New Roman" panose="02020603050405020304" pitchFamily="18" charset="0"/>
                <a:cs typeface="Times New Roman" panose="02020603050405020304" pitchFamily="18" charset="0"/>
              </a:rPr>
              <a:t> </a:t>
            </a:r>
          </a:p>
          <a:p>
            <a:pPr lvl="3" indent="0" algn="ctr" defTabSz="815195">
              <a:lnSpc>
                <a:spcPct val="100000"/>
              </a:lnSpc>
              <a:spcBef>
                <a:spcPts val="0"/>
              </a:spcBef>
            </a:pPr>
            <a:endParaRPr lang="ru-RU" sz="2000" b="1" dirty="0" smtClean="0">
              <a:solidFill>
                <a:srgbClr val="0070C0"/>
              </a:solidFill>
              <a:latin typeface="Times New Roman" panose="02020603050405020304" pitchFamily="18" charset="0"/>
              <a:cs typeface="Times New Roman" panose="02020603050405020304" pitchFamily="18" charset="0"/>
            </a:endParaRPr>
          </a:p>
          <a:p>
            <a:pPr lvl="3" indent="0" defTabSz="815195">
              <a:lnSpc>
                <a:spcPct val="100000"/>
              </a:lnSpc>
              <a:spcBef>
                <a:spcPts val="0"/>
              </a:spcBef>
            </a:pPr>
            <a:endParaRPr lang="ru-RU" sz="2000" b="1" dirty="0" smtClean="0">
              <a:solidFill>
                <a:srgbClr val="0070C0"/>
              </a:solidFill>
              <a:latin typeface="Times New Roman" panose="02020603050405020304" pitchFamily="18" charset="0"/>
              <a:cs typeface="Times New Roman" panose="02020603050405020304" pitchFamily="18" charset="0"/>
            </a:endParaRPr>
          </a:p>
        </p:txBody>
      </p:sp>
      <p:sp>
        <p:nvSpPr>
          <p:cNvPr id="3" name="Заголовок 2"/>
          <p:cNvSpPr>
            <a:spLocks noGrp="1"/>
          </p:cNvSpPr>
          <p:nvPr>
            <p:ph type="title"/>
          </p:nvPr>
        </p:nvSpPr>
        <p:spPr>
          <a:xfrm>
            <a:off x="251520" y="267495"/>
            <a:ext cx="8640960" cy="720080"/>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Патентная система налогообложения (ПСН)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26.5 НК РФ</a:t>
            </a:r>
            <a:endParaRPr lang="ru-RU" sz="2000" dirty="0">
              <a:solidFill>
                <a:schemeClr val="bg1"/>
              </a:solidFill>
            </a:endParaRPr>
          </a:p>
        </p:txBody>
      </p:sp>
      <p:sp>
        <p:nvSpPr>
          <p:cNvPr id="5" name="Номер слайда 5"/>
          <p:cNvSpPr>
            <a:spLocks noGrp="1"/>
          </p:cNvSpPr>
          <p:nvPr>
            <p:ph type="sldNum" sz="quarter" idx="11"/>
          </p:nvPr>
        </p:nvSpPr>
        <p:spPr>
          <a:xfrm>
            <a:off x="8403444" y="4398169"/>
            <a:ext cx="503585" cy="513582"/>
          </a:xfrm>
        </p:spPr>
        <p:txBody>
          <a:bodyPr/>
          <a:lstStyle/>
          <a:p>
            <a:fld id="{E20E89E6-FE54-4E13-859C-1FA908D70D39}" type="slidenum">
              <a:rPr lang="ru-RU" smtClean="0">
                <a:solidFill>
                  <a:prstClr val="white"/>
                </a:solidFill>
              </a:rPr>
              <a:pPr/>
              <a:t>20</a:t>
            </a:fld>
            <a:endParaRPr lang="ru-RU" dirty="0">
              <a:solidFill>
                <a:prstClr val="white"/>
              </a:solidFill>
            </a:endParaRPr>
          </a:p>
        </p:txBody>
      </p:sp>
    </p:spTree>
    <p:extLst>
      <p:ext uri="{BB962C8B-B14F-4D97-AF65-F5344CB8AC3E}">
        <p14:creationId xmlns:p14="http://schemas.microsoft.com/office/powerpoint/2010/main" val="2995598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987574"/>
            <a:ext cx="8208912" cy="3888432"/>
          </a:xfrm>
        </p:spPr>
        <p:txBody>
          <a:bodyPr/>
          <a:lstStyle/>
          <a:p>
            <a:pPr lvl="3" indent="0" algn="ctr" defTabSz="815195">
              <a:lnSpc>
                <a:spcPct val="100000"/>
              </a:lnSpc>
              <a:spcBef>
                <a:spcPts val="0"/>
              </a:spcBef>
            </a:pPr>
            <a:r>
              <a:rPr lang="ru-RU" sz="2000" b="1" dirty="0" smtClean="0">
                <a:solidFill>
                  <a:srgbClr val="0070C0"/>
                </a:solidFill>
                <a:latin typeface="Times New Roman" panose="02020603050405020304" pitchFamily="18" charset="0"/>
                <a:cs typeface="Times New Roman" panose="02020603050405020304" pitchFamily="18" charset="0"/>
              </a:rPr>
              <a:t>Закон Красноярского </a:t>
            </a:r>
            <a:r>
              <a:rPr lang="ru-RU" sz="2000" b="1" dirty="0">
                <a:solidFill>
                  <a:srgbClr val="0070C0"/>
                </a:solidFill>
                <a:latin typeface="Times New Roman" panose="02020603050405020304" pitchFamily="18" charset="0"/>
                <a:cs typeface="Times New Roman" panose="02020603050405020304" pitchFamily="18" charset="0"/>
              </a:rPr>
              <a:t>края от 19.11.2020 N 10-4343 «О внесении изменений в Закон края "О патентной системе налогообложения в Красноярском крае» </a:t>
            </a:r>
            <a:endParaRPr lang="ru-RU" sz="2000" b="1" dirty="0" smtClean="0">
              <a:solidFill>
                <a:srgbClr val="0070C0"/>
              </a:solidFill>
              <a:latin typeface="Times New Roman" panose="02020603050405020304" pitchFamily="18" charset="0"/>
              <a:cs typeface="Times New Roman" panose="02020603050405020304" pitchFamily="18" charset="0"/>
            </a:endParaRPr>
          </a:p>
          <a:p>
            <a:pPr lvl="3" indent="0" defTabSz="815195">
              <a:lnSpc>
                <a:spcPct val="100000"/>
              </a:lnSpc>
              <a:spcBef>
                <a:spcPts val="0"/>
              </a:spcBef>
            </a:pPr>
            <a:endParaRPr lang="ru-RU" sz="2000" b="1" dirty="0" smtClean="0">
              <a:solidFill>
                <a:srgbClr val="0070C0"/>
              </a:solidFill>
              <a:latin typeface="Times New Roman" panose="02020603050405020304" pitchFamily="18" charset="0"/>
              <a:cs typeface="Times New Roman" panose="02020603050405020304" pitchFamily="18" charset="0"/>
            </a:endParaRPr>
          </a:p>
          <a:p>
            <a:pPr lvl="3" indent="0" algn="ctr" defTabSz="815195">
              <a:lnSpc>
                <a:spcPct val="100000"/>
              </a:lnSpc>
              <a:spcBef>
                <a:spcPts val="0"/>
              </a:spcBef>
            </a:pPr>
            <a:r>
              <a:rPr lang="ru-RU" sz="2000" b="1" i="1" dirty="0" smtClean="0">
                <a:solidFill>
                  <a:srgbClr val="0070C0"/>
                </a:solidFill>
                <a:latin typeface="Times New Roman" panose="02020603050405020304" pitchFamily="18" charset="0"/>
                <a:cs typeface="Times New Roman" panose="02020603050405020304" pitchFamily="18" charset="0"/>
              </a:rPr>
              <a:t>Для </a:t>
            </a:r>
            <a:r>
              <a:rPr lang="ru-RU" sz="2000" b="1" i="1" dirty="0">
                <a:solidFill>
                  <a:srgbClr val="0070C0"/>
                </a:solidFill>
                <a:latin typeface="Times New Roman" panose="02020603050405020304" pitchFamily="18" charset="0"/>
                <a:cs typeface="Times New Roman" panose="02020603050405020304" pitchFamily="18" charset="0"/>
              </a:rPr>
              <a:t>вида деятельности «Розничная торговля, осуществляемая через объекты стационарной торговой сети, имеющие торговые залы» размер потенциально возможного к получению годового дохода (далее – ПВД) установлен на один квадратный метр </a:t>
            </a:r>
            <a:r>
              <a:rPr lang="ru-RU" sz="2000" b="1" i="1" u="sng" dirty="0">
                <a:solidFill>
                  <a:srgbClr val="0070C0"/>
                </a:solidFill>
                <a:latin typeface="Times New Roman" panose="02020603050405020304" pitchFamily="18" charset="0"/>
                <a:cs typeface="Times New Roman" panose="02020603050405020304" pitchFamily="18" charset="0"/>
              </a:rPr>
              <a:t>площади объекта стационарной торговой сети</a:t>
            </a:r>
            <a:r>
              <a:rPr lang="ru-RU" sz="2000" b="1" i="1" dirty="0">
                <a:solidFill>
                  <a:srgbClr val="0070C0"/>
                </a:solidFill>
                <a:latin typeface="Times New Roman" panose="02020603050405020304" pitchFamily="18" charset="0"/>
                <a:cs typeface="Times New Roman" panose="02020603050405020304" pitchFamily="18" charset="0"/>
              </a:rPr>
              <a:t> (п.45 Приложения к Закону края)</a:t>
            </a:r>
          </a:p>
          <a:p>
            <a:pPr lvl="3" indent="0" defTabSz="815195">
              <a:lnSpc>
                <a:spcPct val="100000"/>
              </a:lnSpc>
              <a:spcBef>
                <a:spcPts val="0"/>
              </a:spcBef>
            </a:pPr>
            <a:endParaRPr lang="ru-RU" sz="2000" b="1" dirty="0" smtClean="0">
              <a:solidFill>
                <a:srgbClr val="0070C0"/>
              </a:solidFill>
              <a:latin typeface="Times New Roman" panose="02020603050405020304" pitchFamily="18" charset="0"/>
              <a:cs typeface="Times New Roman" panose="02020603050405020304" pitchFamily="18" charset="0"/>
            </a:endParaRPr>
          </a:p>
        </p:txBody>
      </p:sp>
      <p:sp>
        <p:nvSpPr>
          <p:cNvPr id="3" name="Заголовок 2"/>
          <p:cNvSpPr>
            <a:spLocks noGrp="1"/>
          </p:cNvSpPr>
          <p:nvPr>
            <p:ph type="title"/>
          </p:nvPr>
        </p:nvSpPr>
        <p:spPr>
          <a:xfrm>
            <a:off x="251520" y="267495"/>
            <a:ext cx="8640960" cy="720080"/>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Патентная система налогообложения (ПСН)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26.5 НК </a:t>
            </a:r>
            <a:r>
              <a:rPr lang="ru-RU" sz="2400" dirty="0" smtClean="0">
                <a:solidFill>
                  <a:prstClr val="white"/>
                </a:solidFill>
                <a:latin typeface="Times New Roman" panose="02020603050405020304" pitchFamily="18" charset="0"/>
                <a:cs typeface="Times New Roman" panose="02020603050405020304" pitchFamily="18" charset="0"/>
              </a:rPr>
              <a:t>РФ</a:t>
            </a:r>
            <a:endParaRPr lang="ru-RU" sz="2000" dirty="0">
              <a:solidFill>
                <a:schemeClr val="bg1"/>
              </a:solidFill>
            </a:endParaRPr>
          </a:p>
        </p:txBody>
      </p:sp>
      <p:sp>
        <p:nvSpPr>
          <p:cNvPr id="5" name="Номер слайда 5"/>
          <p:cNvSpPr>
            <a:spLocks noGrp="1"/>
          </p:cNvSpPr>
          <p:nvPr>
            <p:ph type="sldNum" sz="quarter" idx="11"/>
          </p:nvPr>
        </p:nvSpPr>
        <p:spPr>
          <a:xfrm>
            <a:off x="8403444" y="4398169"/>
            <a:ext cx="503585" cy="513582"/>
          </a:xfrm>
        </p:spPr>
        <p:txBody>
          <a:bodyPr/>
          <a:lstStyle/>
          <a:p>
            <a:fld id="{E20E89E6-FE54-4E13-859C-1FA908D70D39}" type="slidenum">
              <a:rPr lang="ru-RU" smtClean="0">
                <a:solidFill>
                  <a:prstClr val="white"/>
                </a:solidFill>
              </a:rPr>
              <a:pPr/>
              <a:t>21</a:t>
            </a:fld>
            <a:endParaRPr lang="ru-RU" dirty="0">
              <a:solidFill>
                <a:prstClr val="white"/>
              </a:solidFill>
            </a:endParaRPr>
          </a:p>
        </p:txBody>
      </p:sp>
    </p:spTree>
    <p:extLst>
      <p:ext uri="{BB962C8B-B14F-4D97-AF65-F5344CB8AC3E}">
        <p14:creationId xmlns:p14="http://schemas.microsoft.com/office/powerpoint/2010/main" val="18612010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987574"/>
            <a:ext cx="8208912" cy="3888432"/>
          </a:xfrm>
        </p:spPr>
        <p:txBody>
          <a:bodyPr/>
          <a:lstStyle/>
          <a:p>
            <a:pPr lvl="3" indent="0" algn="ctr" defTabSz="815195">
              <a:lnSpc>
                <a:spcPct val="100000"/>
              </a:lnSpc>
              <a:spcBef>
                <a:spcPts val="0"/>
              </a:spcBef>
            </a:pPr>
            <a:r>
              <a:rPr lang="ru-RU" sz="2000" dirty="0" smtClean="0">
                <a:solidFill>
                  <a:srgbClr val="0070C0"/>
                </a:solidFill>
                <a:latin typeface="Times New Roman" panose="02020603050405020304" pitchFamily="18" charset="0"/>
                <a:cs typeface="Times New Roman" panose="02020603050405020304" pitchFamily="18" charset="0"/>
              </a:rPr>
              <a:t>Письма Минфина России от 29.04.2013 №03-11-11/14921; от 02.07.2019 №03-11-09/48670 и др. </a:t>
            </a:r>
          </a:p>
          <a:p>
            <a:pPr lvl="3" indent="0" algn="ctr" defTabSz="815195">
              <a:lnSpc>
                <a:spcPct val="100000"/>
              </a:lnSpc>
              <a:spcBef>
                <a:spcPts val="0"/>
              </a:spcBef>
            </a:pPr>
            <a:r>
              <a:rPr lang="ru-RU" sz="2000" b="1" dirty="0">
                <a:solidFill>
                  <a:srgbClr val="0070C0"/>
                </a:solidFill>
                <a:latin typeface="Times New Roman" panose="02020603050405020304" pitchFamily="18" charset="0"/>
                <a:cs typeface="Times New Roman" panose="02020603050405020304" pitchFamily="18" charset="0"/>
              </a:rPr>
              <a:t>	</a:t>
            </a:r>
            <a:endParaRPr lang="ru-RU" sz="2000" b="1" dirty="0" smtClean="0">
              <a:solidFill>
                <a:srgbClr val="0070C0"/>
              </a:solidFill>
              <a:latin typeface="Times New Roman" panose="02020603050405020304" pitchFamily="18" charset="0"/>
              <a:cs typeface="Times New Roman" panose="02020603050405020304" pitchFamily="18" charset="0"/>
            </a:endParaRPr>
          </a:p>
          <a:p>
            <a:pPr lvl="3" indent="0" defTabSz="815195">
              <a:lnSpc>
                <a:spcPct val="100000"/>
              </a:lnSpc>
              <a:spcBef>
                <a:spcPts val="0"/>
              </a:spcBef>
            </a:pPr>
            <a:r>
              <a:rPr lang="ru-RU" sz="1800" b="1" i="1" dirty="0" smtClean="0">
                <a:solidFill>
                  <a:srgbClr val="0070C0"/>
                </a:solidFill>
                <a:latin typeface="Times New Roman" panose="02020603050405020304" pitchFamily="18" charset="0"/>
                <a:cs typeface="Times New Roman" panose="02020603050405020304" pitchFamily="18" charset="0"/>
              </a:rPr>
              <a:t>	Если </a:t>
            </a:r>
            <a:r>
              <a:rPr lang="ru-RU" sz="1800" b="1" i="1" dirty="0">
                <a:solidFill>
                  <a:srgbClr val="0070C0"/>
                </a:solidFill>
                <a:latin typeface="Times New Roman" panose="02020603050405020304" pitchFamily="18" charset="0"/>
                <a:cs typeface="Times New Roman" panose="02020603050405020304" pitchFamily="18" charset="0"/>
              </a:rPr>
              <a:t>в патенте указано определенное число показателей (средняя численность наемных работников, количество (площадь) объектов и т.п.), при этом в течение налогового периода </a:t>
            </a:r>
            <a:r>
              <a:rPr lang="ru-RU" sz="1800" b="1" i="1" u="sng" dirty="0">
                <a:solidFill>
                  <a:srgbClr val="0070C0"/>
                </a:solidFill>
                <a:latin typeface="Times New Roman" panose="02020603050405020304" pitchFamily="18" charset="0"/>
                <a:cs typeface="Times New Roman" panose="02020603050405020304" pitchFamily="18" charset="0"/>
              </a:rPr>
              <a:t>произошло увеличение таких показателей, </a:t>
            </a:r>
            <a:r>
              <a:rPr lang="ru-RU" sz="1800" b="1" i="1" dirty="0">
                <a:solidFill>
                  <a:srgbClr val="0070C0"/>
                </a:solidFill>
                <a:latin typeface="Times New Roman" panose="02020603050405020304" pitchFamily="18" charset="0"/>
                <a:cs typeface="Times New Roman" panose="02020603050405020304" pitchFamily="18" charset="0"/>
              </a:rPr>
              <a:t>то для целей применения патентной системы налогообложения в отношении новых показателей индивидуальный предприниматель </a:t>
            </a:r>
            <a:r>
              <a:rPr lang="ru-RU" sz="1800" b="1" i="1" u="sng" dirty="0">
                <a:solidFill>
                  <a:srgbClr val="0070C0"/>
                </a:solidFill>
                <a:latin typeface="Times New Roman" panose="02020603050405020304" pitchFamily="18" charset="0"/>
                <a:cs typeface="Times New Roman" panose="02020603050405020304" pitchFamily="18" charset="0"/>
              </a:rPr>
              <a:t>вправе получить новый патент или применять в отношении них иной режим налогообложения. </a:t>
            </a:r>
            <a:endParaRPr lang="ru-RU" sz="1800" b="1" i="1" u="sng" dirty="0" smtClean="0">
              <a:solidFill>
                <a:srgbClr val="0070C0"/>
              </a:solidFill>
              <a:latin typeface="Times New Roman" panose="02020603050405020304" pitchFamily="18" charset="0"/>
              <a:cs typeface="Times New Roman" panose="02020603050405020304" pitchFamily="18" charset="0"/>
            </a:endParaRPr>
          </a:p>
          <a:p>
            <a:pPr lvl="3" indent="0" defTabSz="815195">
              <a:lnSpc>
                <a:spcPct val="100000"/>
              </a:lnSpc>
              <a:spcBef>
                <a:spcPts val="0"/>
              </a:spcBef>
            </a:pPr>
            <a:r>
              <a:rPr lang="ru-RU" sz="1800" b="1" i="1" dirty="0">
                <a:solidFill>
                  <a:srgbClr val="0070C0"/>
                </a:solidFill>
                <a:latin typeface="Times New Roman" panose="02020603050405020304" pitchFamily="18" charset="0"/>
                <a:cs typeface="Times New Roman" panose="02020603050405020304" pitchFamily="18" charset="0"/>
              </a:rPr>
              <a:t>	</a:t>
            </a:r>
            <a:r>
              <a:rPr lang="ru-RU" sz="1800" b="1" i="1" dirty="0" smtClean="0">
                <a:solidFill>
                  <a:srgbClr val="0070C0"/>
                </a:solidFill>
                <a:latin typeface="Times New Roman" panose="02020603050405020304" pitchFamily="18" charset="0"/>
                <a:cs typeface="Times New Roman" panose="02020603050405020304" pitchFamily="18" charset="0"/>
              </a:rPr>
              <a:t>При </a:t>
            </a:r>
            <a:r>
              <a:rPr lang="ru-RU" sz="1800" b="1" i="1" dirty="0">
                <a:solidFill>
                  <a:srgbClr val="0070C0"/>
                </a:solidFill>
                <a:latin typeface="Times New Roman" panose="02020603050405020304" pitchFamily="18" charset="0"/>
                <a:cs typeface="Times New Roman" panose="02020603050405020304" pitchFamily="18" charset="0"/>
              </a:rPr>
              <a:t>этом в </a:t>
            </a:r>
            <a:r>
              <a:rPr lang="ru-RU" sz="1800" b="1" i="1" u="sng" dirty="0">
                <a:solidFill>
                  <a:srgbClr val="0070C0"/>
                </a:solidFill>
                <a:latin typeface="Times New Roman" panose="02020603050405020304" pitchFamily="18" charset="0"/>
                <a:cs typeface="Times New Roman" panose="02020603050405020304" pitchFamily="18" charset="0"/>
              </a:rPr>
              <a:t>случае уменьшения показателей перерасчет налога в рамках патентной системы налогообложения не предусмотрен.</a:t>
            </a:r>
          </a:p>
          <a:p>
            <a:pPr lvl="3" indent="0" defTabSz="815195">
              <a:lnSpc>
                <a:spcPct val="100000"/>
              </a:lnSpc>
              <a:spcBef>
                <a:spcPts val="0"/>
              </a:spcBef>
            </a:pPr>
            <a:endParaRPr lang="ru-RU" sz="2400" b="1" i="1" dirty="0">
              <a:solidFill>
                <a:srgbClr val="0070C0"/>
              </a:solidFill>
              <a:latin typeface="Times New Roman" panose="02020603050405020304" pitchFamily="18" charset="0"/>
              <a:cs typeface="Times New Roman" panose="02020603050405020304" pitchFamily="18" charset="0"/>
            </a:endParaRPr>
          </a:p>
          <a:p>
            <a:pPr lvl="3" indent="0" defTabSz="815195">
              <a:lnSpc>
                <a:spcPct val="100000"/>
              </a:lnSpc>
              <a:spcBef>
                <a:spcPts val="0"/>
              </a:spcBef>
            </a:pPr>
            <a:r>
              <a:rPr lang="ru-RU" sz="2000" b="1" dirty="0">
                <a:solidFill>
                  <a:srgbClr val="0070C0"/>
                </a:solidFill>
                <a:latin typeface="Times New Roman" panose="02020603050405020304" pitchFamily="18" charset="0"/>
                <a:cs typeface="Times New Roman" panose="02020603050405020304" pitchFamily="18" charset="0"/>
              </a:rPr>
              <a:t> </a:t>
            </a:r>
          </a:p>
          <a:p>
            <a:pPr lvl="3" indent="0" defTabSz="815195">
              <a:lnSpc>
                <a:spcPct val="100000"/>
              </a:lnSpc>
              <a:spcBef>
                <a:spcPts val="0"/>
              </a:spcBef>
            </a:pPr>
            <a:endParaRPr lang="ru-RU" sz="2000" b="1" dirty="0" smtClean="0">
              <a:solidFill>
                <a:srgbClr val="0070C0"/>
              </a:solidFill>
              <a:latin typeface="Times New Roman" panose="02020603050405020304" pitchFamily="18" charset="0"/>
              <a:cs typeface="Times New Roman" panose="02020603050405020304" pitchFamily="18" charset="0"/>
            </a:endParaRPr>
          </a:p>
        </p:txBody>
      </p:sp>
      <p:sp>
        <p:nvSpPr>
          <p:cNvPr id="3" name="Заголовок 2"/>
          <p:cNvSpPr>
            <a:spLocks noGrp="1"/>
          </p:cNvSpPr>
          <p:nvPr>
            <p:ph type="title"/>
          </p:nvPr>
        </p:nvSpPr>
        <p:spPr>
          <a:xfrm>
            <a:off x="251520" y="267495"/>
            <a:ext cx="8640960" cy="720080"/>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Патентная система налогообложения (ПСН)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26.5 НК РФ</a:t>
            </a:r>
            <a:endParaRPr lang="ru-RU" sz="2000" dirty="0">
              <a:solidFill>
                <a:schemeClr val="bg1"/>
              </a:solidFill>
            </a:endParaRPr>
          </a:p>
        </p:txBody>
      </p:sp>
      <p:sp>
        <p:nvSpPr>
          <p:cNvPr id="5" name="Номер слайда 5"/>
          <p:cNvSpPr>
            <a:spLocks noGrp="1"/>
          </p:cNvSpPr>
          <p:nvPr>
            <p:ph type="sldNum" sz="quarter" idx="11"/>
          </p:nvPr>
        </p:nvSpPr>
        <p:spPr>
          <a:xfrm>
            <a:off x="8403444" y="4398169"/>
            <a:ext cx="503585" cy="513582"/>
          </a:xfrm>
        </p:spPr>
        <p:txBody>
          <a:bodyPr/>
          <a:lstStyle/>
          <a:p>
            <a:fld id="{E20E89E6-FE54-4E13-859C-1FA908D70D39}" type="slidenum">
              <a:rPr lang="ru-RU" smtClean="0">
                <a:solidFill>
                  <a:prstClr val="white"/>
                </a:solidFill>
              </a:rPr>
              <a:pPr/>
              <a:t>22</a:t>
            </a:fld>
            <a:endParaRPr lang="ru-RU" dirty="0">
              <a:solidFill>
                <a:prstClr val="white"/>
              </a:solidFill>
            </a:endParaRPr>
          </a:p>
        </p:txBody>
      </p:sp>
    </p:spTree>
    <p:extLst>
      <p:ext uri="{BB962C8B-B14F-4D97-AF65-F5344CB8AC3E}">
        <p14:creationId xmlns:p14="http://schemas.microsoft.com/office/powerpoint/2010/main" val="3487212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987574"/>
            <a:ext cx="8208912" cy="3888432"/>
          </a:xfrm>
        </p:spPr>
        <p:txBody>
          <a:bodyPr/>
          <a:lstStyle/>
          <a:p>
            <a:pPr lvl="3" indent="0" algn="ctr" defTabSz="815195">
              <a:lnSpc>
                <a:spcPct val="100000"/>
              </a:lnSpc>
              <a:spcBef>
                <a:spcPts val="0"/>
              </a:spcBef>
            </a:pPr>
            <a:r>
              <a:rPr lang="ru-RU" sz="2000" dirty="0" smtClean="0">
                <a:solidFill>
                  <a:srgbClr val="0070C0"/>
                </a:solidFill>
                <a:latin typeface="Times New Roman" panose="02020603050405020304" pitchFamily="18" charset="0"/>
                <a:cs typeface="Times New Roman" panose="02020603050405020304" pitchFamily="18" charset="0"/>
              </a:rPr>
              <a:t>Письмо </a:t>
            </a:r>
            <a:r>
              <a:rPr lang="ru-RU" sz="2000" dirty="0">
                <a:solidFill>
                  <a:srgbClr val="0070C0"/>
                </a:solidFill>
                <a:latin typeface="Times New Roman" panose="02020603050405020304" pitchFamily="18" charset="0"/>
                <a:cs typeface="Times New Roman" panose="02020603050405020304" pitchFamily="18" charset="0"/>
              </a:rPr>
              <a:t>ФНС России от 05.04.2019 N СД-4-3/6369</a:t>
            </a:r>
            <a:r>
              <a:rPr lang="ru-RU" sz="2000" dirty="0" smtClean="0">
                <a:solidFill>
                  <a:srgbClr val="0070C0"/>
                </a:solidFill>
                <a:latin typeface="Times New Roman" panose="02020603050405020304" pitchFamily="18" charset="0"/>
                <a:cs typeface="Times New Roman" panose="02020603050405020304" pitchFamily="18" charset="0"/>
              </a:rPr>
              <a:t>@</a:t>
            </a:r>
          </a:p>
          <a:p>
            <a:pPr lvl="3" indent="0" defTabSz="815195">
              <a:lnSpc>
                <a:spcPct val="100000"/>
              </a:lnSpc>
              <a:spcBef>
                <a:spcPts val="0"/>
              </a:spcBef>
            </a:pPr>
            <a:r>
              <a:rPr lang="ru-RU" b="1" dirty="0" smtClean="0">
                <a:solidFill>
                  <a:srgbClr val="0070C0"/>
                </a:solidFill>
                <a:latin typeface="Times New Roman" panose="02020603050405020304" pitchFamily="18" charset="0"/>
                <a:cs typeface="Times New Roman" panose="02020603050405020304" pitchFamily="18" charset="0"/>
              </a:rPr>
              <a:t>	Основания </a:t>
            </a:r>
            <a:r>
              <a:rPr lang="ru-RU" b="1" dirty="0">
                <a:solidFill>
                  <a:srgbClr val="0070C0"/>
                </a:solidFill>
                <a:latin typeface="Times New Roman" panose="02020603050405020304" pitchFamily="18" charset="0"/>
                <a:cs typeface="Times New Roman" panose="02020603050405020304" pitchFamily="18" charset="0"/>
              </a:rPr>
              <a:t>для утраты права на применение ПСН </a:t>
            </a:r>
            <a:r>
              <a:rPr lang="ru-RU" dirty="0">
                <a:solidFill>
                  <a:srgbClr val="0070C0"/>
                </a:solidFill>
                <a:latin typeface="Times New Roman" panose="02020603050405020304" pitchFamily="18" charset="0"/>
                <a:cs typeface="Times New Roman" panose="02020603050405020304" pitchFamily="18" charset="0"/>
              </a:rPr>
              <a:t>указаны в п. 6 ст. 346.45 НК РФ. К ним относятся:</a:t>
            </a:r>
          </a:p>
          <a:p>
            <a:pPr lvl="3" indent="0" defTabSz="815195">
              <a:lnSpc>
                <a:spcPct val="100000"/>
              </a:lnSpc>
              <a:spcBef>
                <a:spcPts val="0"/>
              </a:spcBef>
            </a:pPr>
            <a:r>
              <a:rPr lang="ru-RU" dirty="0">
                <a:solidFill>
                  <a:srgbClr val="0070C0"/>
                </a:solidFill>
                <a:latin typeface="Times New Roman" panose="02020603050405020304" pitchFamily="18" charset="0"/>
                <a:cs typeface="Times New Roman" panose="02020603050405020304" pitchFamily="18" charset="0"/>
              </a:rPr>
              <a:t>•	превышение установленного размера доходов от реализации;</a:t>
            </a:r>
          </a:p>
          <a:p>
            <a:pPr lvl="3" indent="0" defTabSz="815195">
              <a:lnSpc>
                <a:spcPct val="100000"/>
              </a:lnSpc>
              <a:spcBef>
                <a:spcPts val="0"/>
              </a:spcBef>
            </a:pPr>
            <a:r>
              <a:rPr lang="ru-RU" dirty="0">
                <a:solidFill>
                  <a:srgbClr val="0070C0"/>
                </a:solidFill>
                <a:latin typeface="Times New Roman" panose="02020603050405020304" pitchFamily="18" charset="0"/>
                <a:cs typeface="Times New Roman" panose="02020603050405020304" pitchFamily="18" charset="0"/>
              </a:rPr>
              <a:t>•	превышение средней численности наемных работников;</a:t>
            </a:r>
          </a:p>
          <a:p>
            <a:pPr lvl="3" indent="0" defTabSz="815195">
              <a:lnSpc>
                <a:spcPct val="100000"/>
              </a:lnSpc>
              <a:spcBef>
                <a:spcPts val="0"/>
              </a:spcBef>
            </a:pPr>
            <a:r>
              <a:rPr lang="ru-RU" dirty="0">
                <a:solidFill>
                  <a:srgbClr val="0070C0"/>
                </a:solidFill>
                <a:latin typeface="Times New Roman" panose="02020603050405020304" pitchFamily="18" charset="0"/>
                <a:cs typeface="Times New Roman" panose="02020603050405020304" pitchFamily="18" charset="0"/>
              </a:rPr>
              <a:t>•	реализация товаров, не относящихся к розничной торговле в соответствии с </a:t>
            </a:r>
            <a:r>
              <a:rPr lang="ru-RU" dirty="0" err="1">
                <a:solidFill>
                  <a:srgbClr val="0070C0"/>
                </a:solidFill>
                <a:latin typeface="Times New Roman" panose="02020603050405020304" pitchFamily="18" charset="0"/>
                <a:cs typeface="Times New Roman" panose="02020603050405020304" pitchFamily="18" charset="0"/>
              </a:rPr>
              <a:t>пп</a:t>
            </a:r>
            <a:r>
              <a:rPr lang="ru-RU" dirty="0">
                <a:solidFill>
                  <a:srgbClr val="0070C0"/>
                </a:solidFill>
                <a:latin typeface="Times New Roman" panose="02020603050405020304" pitchFamily="18" charset="0"/>
                <a:cs typeface="Times New Roman" panose="02020603050405020304" pitchFamily="18" charset="0"/>
              </a:rPr>
              <a:t>. 1 п. 3 ст. 346.43 НК РФ;</a:t>
            </a:r>
          </a:p>
          <a:p>
            <a:pPr lvl="3" indent="0" defTabSz="815195">
              <a:lnSpc>
                <a:spcPct val="100000"/>
              </a:lnSpc>
              <a:spcBef>
                <a:spcPts val="0"/>
              </a:spcBef>
            </a:pPr>
            <a:r>
              <a:rPr lang="ru-RU" dirty="0">
                <a:solidFill>
                  <a:srgbClr val="0070C0"/>
                </a:solidFill>
                <a:latin typeface="Times New Roman" panose="02020603050405020304" pitchFamily="18" charset="0"/>
                <a:cs typeface="Times New Roman" panose="02020603050405020304" pitchFamily="18" charset="0"/>
              </a:rPr>
              <a:t>•	осуществление деятельности, указанной в п. 6 ст. 346.43 НК РФ, в отношении которой ПСН не применяется</a:t>
            </a:r>
            <a:r>
              <a:rPr lang="ru-RU" dirty="0" smtClean="0">
                <a:solidFill>
                  <a:srgbClr val="0070C0"/>
                </a:solidFill>
                <a:latin typeface="Times New Roman" panose="02020603050405020304" pitchFamily="18" charset="0"/>
                <a:cs typeface="Times New Roman" panose="02020603050405020304" pitchFamily="18" charset="0"/>
              </a:rPr>
              <a:t>.</a:t>
            </a:r>
          </a:p>
          <a:p>
            <a:pPr lvl="3" indent="0" defTabSz="815195">
              <a:lnSpc>
                <a:spcPct val="100000"/>
              </a:lnSpc>
              <a:spcBef>
                <a:spcPts val="0"/>
              </a:spcBef>
            </a:pPr>
            <a:r>
              <a:rPr lang="ru-RU" dirty="0" smtClean="0">
                <a:solidFill>
                  <a:srgbClr val="0070C0"/>
                </a:solidFill>
                <a:latin typeface="Times New Roman" panose="02020603050405020304" pitchFamily="18" charset="0"/>
                <a:cs typeface="Times New Roman" panose="02020603050405020304" pitchFamily="18" charset="0"/>
              </a:rPr>
              <a:t>	Следовательно</a:t>
            </a:r>
            <a:r>
              <a:rPr lang="ru-RU" dirty="0">
                <a:solidFill>
                  <a:srgbClr val="0070C0"/>
                </a:solidFill>
                <a:latin typeface="Times New Roman" panose="02020603050405020304" pitchFamily="18" charset="0"/>
                <a:cs typeface="Times New Roman" panose="02020603050405020304" pitchFamily="18" charset="0"/>
              </a:rPr>
              <a:t>, налогоплательщик вправе прекратить применение ПСН до истечения срока действия патента только в двух случаях:</a:t>
            </a:r>
          </a:p>
          <a:p>
            <a:pPr lvl="3" indent="0" defTabSz="815195">
              <a:lnSpc>
                <a:spcPct val="100000"/>
              </a:lnSpc>
              <a:spcBef>
                <a:spcPts val="0"/>
              </a:spcBef>
            </a:pPr>
            <a:r>
              <a:rPr lang="ru-RU" dirty="0">
                <a:solidFill>
                  <a:srgbClr val="0070C0"/>
                </a:solidFill>
                <a:latin typeface="Times New Roman" panose="02020603050405020304" pitchFamily="18" charset="0"/>
                <a:cs typeface="Times New Roman" panose="02020603050405020304" pitchFamily="18" charset="0"/>
              </a:rPr>
              <a:t>	если он утратил право на применение ПСН;</a:t>
            </a:r>
          </a:p>
          <a:p>
            <a:pPr lvl="3" indent="0" defTabSz="815195">
              <a:lnSpc>
                <a:spcPct val="100000"/>
              </a:lnSpc>
              <a:spcBef>
                <a:spcPts val="0"/>
              </a:spcBef>
            </a:pPr>
            <a:r>
              <a:rPr lang="ru-RU" dirty="0">
                <a:solidFill>
                  <a:srgbClr val="0070C0"/>
                </a:solidFill>
                <a:latin typeface="Times New Roman" panose="02020603050405020304" pitchFamily="18" charset="0"/>
                <a:cs typeface="Times New Roman" panose="02020603050405020304" pitchFamily="18" charset="0"/>
              </a:rPr>
              <a:t>	если он прекратил предпринимательскую деятельность, в отношении которой применялась ПСН.</a:t>
            </a:r>
          </a:p>
          <a:p>
            <a:pPr lvl="3" indent="0" defTabSz="815195">
              <a:lnSpc>
                <a:spcPct val="100000"/>
              </a:lnSpc>
              <a:spcBef>
                <a:spcPts val="0"/>
              </a:spcBef>
            </a:pPr>
            <a:r>
              <a:rPr lang="ru-RU" b="1" dirty="0">
                <a:solidFill>
                  <a:srgbClr val="0070C0"/>
                </a:solidFill>
                <a:latin typeface="Times New Roman" panose="02020603050405020304" pitchFamily="18" charset="0"/>
                <a:cs typeface="Times New Roman" panose="02020603050405020304" pitchFamily="18" charset="0"/>
              </a:rPr>
              <a:t>Другие случаи прекращения применения ПСН до истечения срока действия патента гл. 26.5 НК РФ не предусмотрены </a:t>
            </a:r>
          </a:p>
          <a:p>
            <a:pPr lvl="3" indent="0" defTabSz="815195">
              <a:lnSpc>
                <a:spcPct val="100000"/>
              </a:lnSpc>
              <a:spcBef>
                <a:spcPts val="0"/>
              </a:spcBef>
            </a:pPr>
            <a:endParaRPr lang="ru-RU" sz="1800" dirty="0">
              <a:solidFill>
                <a:srgbClr val="0070C0"/>
              </a:solidFill>
              <a:latin typeface="Times New Roman" panose="02020603050405020304" pitchFamily="18" charset="0"/>
              <a:cs typeface="Times New Roman" panose="02020603050405020304" pitchFamily="18" charset="0"/>
            </a:endParaRPr>
          </a:p>
          <a:p>
            <a:pPr lvl="3" indent="0" defTabSz="815195">
              <a:lnSpc>
                <a:spcPct val="100000"/>
              </a:lnSpc>
              <a:spcBef>
                <a:spcPts val="0"/>
              </a:spcBef>
            </a:pPr>
            <a:endParaRPr lang="ru-RU" sz="2000" dirty="0">
              <a:solidFill>
                <a:srgbClr val="0070C0"/>
              </a:solidFill>
              <a:latin typeface="Times New Roman" panose="02020603050405020304" pitchFamily="18" charset="0"/>
              <a:cs typeface="Times New Roman" panose="02020603050405020304" pitchFamily="18" charset="0"/>
            </a:endParaRPr>
          </a:p>
          <a:p>
            <a:pPr lvl="3" indent="0" defTabSz="815195">
              <a:lnSpc>
                <a:spcPct val="100000"/>
              </a:lnSpc>
              <a:spcBef>
                <a:spcPts val="0"/>
              </a:spcBef>
            </a:pPr>
            <a:endParaRPr lang="ru-RU" sz="2000" b="1" dirty="0">
              <a:solidFill>
                <a:srgbClr val="0070C0"/>
              </a:solidFill>
              <a:latin typeface="Times New Roman" panose="02020603050405020304" pitchFamily="18" charset="0"/>
              <a:cs typeface="Times New Roman" panose="02020603050405020304" pitchFamily="18" charset="0"/>
            </a:endParaRPr>
          </a:p>
          <a:p>
            <a:pPr lvl="3" indent="0" defTabSz="815195">
              <a:lnSpc>
                <a:spcPct val="100000"/>
              </a:lnSpc>
              <a:spcBef>
                <a:spcPts val="0"/>
              </a:spcBef>
            </a:pPr>
            <a:endParaRPr lang="ru-RU" sz="2000" b="1" dirty="0" smtClean="0">
              <a:solidFill>
                <a:srgbClr val="0070C0"/>
              </a:solidFill>
              <a:latin typeface="Times New Roman" panose="02020603050405020304" pitchFamily="18" charset="0"/>
              <a:cs typeface="Times New Roman" panose="02020603050405020304" pitchFamily="18" charset="0"/>
            </a:endParaRPr>
          </a:p>
        </p:txBody>
      </p:sp>
      <p:sp>
        <p:nvSpPr>
          <p:cNvPr id="3" name="Заголовок 2"/>
          <p:cNvSpPr>
            <a:spLocks noGrp="1"/>
          </p:cNvSpPr>
          <p:nvPr>
            <p:ph type="title"/>
          </p:nvPr>
        </p:nvSpPr>
        <p:spPr>
          <a:xfrm>
            <a:off x="251520" y="267495"/>
            <a:ext cx="8640960" cy="720080"/>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Патентная система налогообложения (ПСН)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26.5 НК РФ</a:t>
            </a:r>
            <a:endParaRPr lang="ru-RU" sz="2000" dirty="0">
              <a:solidFill>
                <a:schemeClr val="bg1"/>
              </a:solidFill>
            </a:endParaRPr>
          </a:p>
        </p:txBody>
      </p:sp>
      <p:sp>
        <p:nvSpPr>
          <p:cNvPr id="5" name="Номер слайда 5"/>
          <p:cNvSpPr>
            <a:spLocks noGrp="1"/>
          </p:cNvSpPr>
          <p:nvPr>
            <p:ph type="sldNum" sz="quarter" idx="11"/>
          </p:nvPr>
        </p:nvSpPr>
        <p:spPr>
          <a:xfrm>
            <a:off x="8403444" y="4398169"/>
            <a:ext cx="503585" cy="513582"/>
          </a:xfrm>
        </p:spPr>
        <p:txBody>
          <a:bodyPr/>
          <a:lstStyle/>
          <a:p>
            <a:fld id="{E20E89E6-FE54-4E13-859C-1FA908D70D39}" type="slidenum">
              <a:rPr lang="ru-RU" smtClean="0">
                <a:solidFill>
                  <a:prstClr val="white"/>
                </a:solidFill>
              </a:rPr>
              <a:pPr/>
              <a:t>23</a:t>
            </a:fld>
            <a:endParaRPr lang="ru-RU" dirty="0">
              <a:solidFill>
                <a:prstClr val="white"/>
              </a:solidFill>
            </a:endParaRPr>
          </a:p>
        </p:txBody>
      </p:sp>
    </p:spTree>
    <p:extLst>
      <p:ext uri="{BB962C8B-B14F-4D97-AF65-F5344CB8AC3E}">
        <p14:creationId xmlns:p14="http://schemas.microsoft.com/office/powerpoint/2010/main" val="19885393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одзаголовок 5"/>
          <p:cNvSpPr>
            <a:spLocks noGrp="1"/>
          </p:cNvSpPr>
          <p:nvPr>
            <p:ph type="subTitle" idx="1"/>
          </p:nvPr>
        </p:nvSpPr>
        <p:spPr>
          <a:xfrm>
            <a:off x="1475656" y="2787774"/>
            <a:ext cx="6400800" cy="1314450"/>
          </a:xfrm>
        </p:spPr>
        <p:txBody>
          <a:bodyPr>
            <a:normAutofit/>
          </a:bodyPr>
          <a:lstStyle/>
          <a:p>
            <a:r>
              <a:rPr lang="ru-RU" sz="3200" dirty="0"/>
              <a:t>Спасибо за внимание!</a:t>
            </a:r>
          </a:p>
        </p:txBody>
      </p:sp>
    </p:spTree>
    <p:extLst>
      <p:ext uri="{BB962C8B-B14F-4D97-AF65-F5344CB8AC3E}">
        <p14:creationId xmlns:p14="http://schemas.microsoft.com/office/powerpoint/2010/main" val="2037040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131590"/>
            <a:ext cx="8208912" cy="3744416"/>
          </a:xfrm>
        </p:spPr>
        <p:txBody>
          <a:bodyPr/>
          <a:lstStyle/>
          <a:p>
            <a:pPr lvl="3" algn="ctr"/>
            <a:r>
              <a:rPr lang="ru-RU" sz="2000" b="1" dirty="0" smtClean="0">
                <a:solidFill>
                  <a:srgbClr val="0070C0"/>
                </a:solidFill>
                <a:latin typeface="Times New Roman" panose="02020603050405020304" pitchFamily="18" charset="0"/>
                <a:cs typeface="Times New Roman" panose="02020603050405020304" pitchFamily="18" charset="0"/>
              </a:rPr>
              <a:t>ПРОЕКТ  </a:t>
            </a:r>
            <a:r>
              <a:rPr lang="ru-RU" sz="2000" b="1" dirty="0">
                <a:solidFill>
                  <a:srgbClr val="0070C0"/>
                </a:solidFill>
                <a:latin typeface="Times New Roman" panose="02020603050405020304" pitchFamily="18" charset="0"/>
                <a:cs typeface="Times New Roman" panose="02020603050405020304" pitchFamily="18" charset="0"/>
              </a:rPr>
              <a:t>Федерального закона N 1043391-7</a:t>
            </a:r>
          </a:p>
          <a:p>
            <a:pPr lvl="3" algn="ctr"/>
            <a:r>
              <a:rPr lang="ru-RU" sz="2000" b="1" dirty="0">
                <a:solidFill>
                  <a:srgbClr val="0070C0"/>
                </a:solidFill>
                <a:latin typeface="Times New Roman" panose="02020603050405020304" pitchFamily="18" charset="0"/>
                <a:cs typeface="Times New Roman" panose="02020603050405020304" pitchFamily="18" charset="0"/>
              </a:rPr>
              <a:t>"О внесении изменений в главы 23 и 25 части второй Налогового кодекса Российской Федерации"</a:t>
            </a:r>
          </a:p>
          <a:p>
            <a:pPr lvl="3" algn="ctr"/>
            <a:r>
              <a:rPr lang="ru-RU" sz="2000" b="1" dirty="0">
                <a:solidFill>
                  <a:srgbClr val="0070C0"/>
                </a:solidFill>
                <a:latin typeface="Times New Roman" panose="02020603050405020304" pitchFamily="18" charset="0"/>
                <a:cs typeface="Times New Roman" panose="02020603050405020304" pitchFamily="18" charset="0"/>
              </a:rPr>
              <a:t>(окончательная ред., принятая ГД ФС РФ 27.01.2021</a:t>
            </a:r>
            <a:r>
              <a:rPr lang="ru-RU" sz="2000" b="1" dirty="0" smtClean="0">
                <a:solidFill>
                  <a:srgbClr val="0070C0"/>
                </a:solidFill>
                <a:latin typeface="Times New Roman" panose="02020603050405020304" pitchFamily="18" charset="0"/>
                <a:cs typeface="Times New Roman" panose="02020603050405020304" pitchFamily="18" charset="0"/>
              </a:rPr>
              <a:t>)</a:t>
            </a:r>
          </a:p>
          <a:p>
            <a:pPr lvl="3"/>
            <a:r>
              <a:rPr lang="ru-RU" b="1" dirty="0" smtClean="0">
                <a:solidFill>
                  <a:srgbClr val="0070C0"/>
                </a:solidFill>
                <a:latin typeface="Times New Roman" panose="02020603050405020304" pitchFamily="18" charset="0"/>
                <a:cs typeface="Times New Roman" panose="02020603050405020304" pitchFamily="18" charset="0"/>
              </a:rPr>
              <a:t>Установить</a:t>
            </a:r>
            <a:r>
              <a:rPr lang="ru-RU" b="1" dirty="0">
                <a:solidFill>
                  <a:srgbClr val="0070C0"/>
                </a:solidFill>
                <a:latin typeface="Times New Roman" panose="02020603050405020304" pitchFamily="18" charset="0"/>
                <a:cs typeface="Times New Roman" panose="02020603050405020304" pitchFamily="18" charset="0"/>
              </a:rPr>
              <a:t>, что организации и индивидуальные предприниматели, применявшие в четвертом квартале 2020 года систему налогообложения в виде единого налога на вмененный доход для отдельных видов деятельности и отвечающие требованиям, установленным главой 26.2 Налогового кодекса Российской Федерации, вправе не </a:t>
            </a:r>
            <a:r>
              <a:rPr lang="ru-RU" sz="1800" b="1" dirty="0">
                <a:solidFill>
                  <a:srgbClr val="0070C0"/>
                </a:solidFill>
                <a:latin typeface="Times New Roman" panose="02020603050405020304" pitchFamily="18" charset="0"/>
                <a:cs typeface="Times New Roman" panose="02020603050405020304" pitchFamily="18" charset="0"/>
              </a:rPr>
              <a:t>позднее </a:t>
            </a:r>
            <a:r>
              <a:rPr lang="ru-RU" sz="1800" b="1" dirty="0" smtClean="0">
                <a:solidFill>
                  <a:srgbClr val="0070C0"/>
                </a:solidFill>
                <a:latin typeface="Times New Roman" panose="02020603050405020304" pitchFamily="18" charset="0"/>
                <a:cs typeface="Times New Roman" panose="02020603050405020304" pitchFamily="18" charset="0"/>
              </a:rPr>
              <a:t>31.03.2021 </a:t>
            </a:r>
            <a:r>
              <a:rPr lang="ru-RU" b="1" dirty="0">
                <a:solidFill>
                  <a:srgbClr val="0070C0"/>
                </a:solidFill>
                <a:latin typeface="Times New Roman" panose="02020603050405020304" pitchFamily="18" charset="0"/>
                <a:cs typeface="Times New Roman" panose="02020603050405020304" pitchFamily="18" charset="0"/>
              </a:rPr>
              <a:t>уведомить налоговый орган по месту нахождения организации или месту жительства индивидуального предпринимателя о переходе на упрощенную систему налогообложения </a:t>
            </a:r>
            <a:r>
              <a:rPr lang="ru-RU" sz="1800" b="1" dirty="0" smtClean="0">
                <a:solidFill>
                  <a:srgbClr val="0070C0"/>
                </a:solidFill>
                <a:latin typeface="Times New Roman" panose="02020603050405020304" pitchFamily="18" charset="0"/>
                <a:cs typeface="Times New Roman" panose="02020603050405020304" pitchFamily="18" charset="0"/>
              </a:rPr>
              <a:t>с 01.01.2021</a:t>
            </a:r>
            <a:r>
              <a:rPr lang="ru-RU" b="1" dirty="0" smtClean="0">
                <a:solidFill>
                  <a:srgbClr val="0070C0"/>
                </a:solidFill>
                <a:latin typeface="Times New Roman" panose="02020603050405020304" pitchFamily="18" charset="0"/>
                <a:cs typeface="Times New Roman" panose="02020603050405020304" pitchFamily="18" charset="0"/>
              </a:rPr>
              <a:t>. </a:t>
            </a:r>
            <a:r>
              <a:rPr lang="ru-RU" b="1" dirty="0">
                <a:solidFill>
                  <a:srgbClr val="0070C0"/>
                </a:solidFill>
                <a:latin typeface="Times New Roman" panose="02020603050405020304" pitchFamily="18" charset="0"/>
                <a:cs typeface="Times New Roman" panose="02020603050405020304" pitchFamily="18" charset="0"/>
              </a:rPr>
              <a:t>При этом организация имеет право перейти на упрощенную систему налогообложения, если по итогам девяти месяцев 2020 года ее доходы, определяемые в соответствии со статьей 248 Налогового кодекса Российской Федерации, налогообложение которых осуществлялось в соответствии с общим режимом налогообложения, не превысили 112,5 миллиона рублей.</a:t>
            </a:r>
          </a:p>
          <a:p>
            <a:pPr lvl="3"/>
            <a:endParaRPr lang="ru-RU" sz="2000" dirty="0">
              <a:solidFill>
                <a:srgbClr val="0070C0"/>
              </a:solidFill>
              <a:latin typeface="Times New Roman" panose="02020603050405020304" pitchFamily="18" charset="0"/>
              <a:cs typeface="Times New Roman" panose="02020603050405020304" pitchFamily="18" charset="0"/>
            </a:endParaRPr>
          </a:p>
          <a:p>
            <a:pPr lvl="3" algn="ctr"/>
            <a:endParaRPr lang="ru-RU" sz="2000" dirty="0" smtClean="0">
              <a:solidFill>
                <a:srgbClr val="0070C0"/>
              </a:solidFill>
              <a:latin typeface="Times New Roman" panose="02020603050405020304" pitchFamily="18" charset="0"/>
              <a:cs typeface="Times New Roman" panose="02020603050405020304" pitchFamily="18" charset="0"/>
            </a:endParaRPr>
          </a:p>
          <a:p>
            <a:pPr lvl="3"/>
            <a:endParaRPr lang="ru-RU" sz="2000" dirty="0" smtClean="0">
              <a:solidFill>
                <a:srgbClr val="0070C0"/>
              </a:solidFill>
              <a:latin typeface="Times New Roman" panose="02020603050405020304" pitchFamily="18" charset="0"/>
              <a:cs typeface="Times New Roman" panose="02020603050405020304" pitchFamily="18" charset="0"/>
            </a:endParaRPr>
          </a:p>
          <a:p>
            <a:pPr lvl="3"/>
            <a:endParaRPr lang="ru-RU" sz="2000" dirty="0">
              <a:solidFill>
                <a:srgbClr val="0070C0"/>
              </a:solidFill>
              <a:latin typeface="Times New Roman" panose="02020603050405020304" pitchFamily="18" charset="0"/>
              <a:cs typeface="Times New Roman" panose="02020603050405020304" pitchFamily="18" charset="0"/>
            </a:endParaRPr>
          </a:p>
        </p:txBody>
      </p:sp>
      <p:sp>
        <p:nvSpPr>
          <p:cNvPr id="3" name="Заголовок 2"/>
          <p:cNvSpPr>
            <a:spLocks noGrp="1"/>
          </p:cNvSpPr>
          <p:nvPr>
            <p:ph type="title"/>
          </p:nvPr>
        </p:nvSpPr>
        <p:spPr>
          <a:xfrm>
            <a:off x="251520" y="339503"/>
            <a:ext cx="8640960" cy="720079"/>
          </a:xfrm>
          <a:solidFill>
            <a:srgbClr val="00B0F0"/>
          </a:solidFill>
        </p:spPr>
        <p:txBody>
          <a:bodyPr/>
          <a:lstStyle/>
          <a:p>
            <a:pPr algn="ctr"/>
            <a:r>
              <a:rPr lang="ru-RU" sz="2400" dirty="0">
                <a:solidFill>
                  <a:schemeClr val="bg1"/>
                </a:solidFill>
                <a:latin typeface="Times New Roman" panose="02020603050405020304" pitchFamily="18" charset="0"/>
                <a:cs typeface="Times New Roman" panose="02020603050405020304" pitchFamily="18" charset="0"/>
              </a:rPr>
              <a:t>Упрощенная система </a:t>
            </a:r>
            <a:r>
              <a:rPr lang="ru-RU" sz="2400" dirty="0" smtClean="0">
                <a:solidFill>
                  <a:schemeClr val="bg1"/>
                </a:solidFill>
                <a:latin typeface="Times New Roman" panose="02020603050405020304" pitchFamily="18" charset="0"/>
                <a:cs typeface="Times New Roman" panose="02020603050405020304" pitchFamily="18" charset="0"/>
              </a:rPr>
              <a:t>налогообложения (УСН)</a:t>
            </a:r>
            <a:r>
              <a:rPr lang="ru-RU" sz="2400" dirty="0">
                <a:solidFill>
                  <a:schemeClr val="bg1"/>
                </a:solidFill>
                <a:latin typeface="Times New Roman" panose="02020603050405020304" pitchFamily="18" charset="0"/>
                <a:cs typeface="Times New Roman" panose="02020603050405020304" pitchFamily="18" charset="0"/>
              </a:rPr>
              <a:t/>
            </a:r>
            <a:br>
              <a:rPr lang="ru-RU" sz="2400" dirty="0">
                <a:solidFill>
                  <a:schemeClr val="bg1"/>
                </a:solidFill>
                <a:latin typeface="Times New Roman" panose="02020603050405020304" pitchFamily="18" charset="0"/>
                <a:cs typeface="Times New Roman" panose="02020603050405020304" pitchFamily="18" charset="0"/>
              </a:rPr>
            </a:br>
            <a:r>
              <a:rPr lang="ru-RU" sz="2400" dirty="0">
                <a:solidFill>
                  <a:schemeClr val="bg1"/>
                </a:solidFill>
                <a:latin typeface="Times New Roman" panose="02020603050405020304" pitchFamily="18" charset="0"/>
                <a:cs typeface="Times New Roman" panose="02020603050405020304" pitchFamily="18" charset="0"/>
              </a:rPr>
              <a:t>глава 26.2 НК </a:t>
            </a:r>
            <a:r>
              <a:rPr lang="ru-RU" sz="2400" dirty="0" smtClean="0">
                <a:solidFill>
                  <a:schemeClr val="bg1"/>
                </a:solidFill>
                <a:latin typeface="Times New Roman" panose="02020603050405020304" pitchFamily="18" charset="0"/>
                <a:cs typeface="Times New Roman" panose="02020603050405020304" pitchFamily="18" charset="0"/>
              </a:rPr>
              <a:t>РФ</a:t>
            </a:r>
            <a:endParaRPr lang="ru-RU" sz="2400" dirty="0">
              <a:solidFill>
                <a:schemeClr val="bg1"/>
              </a:solidFill>
              <a:latin typeface="Times New Roman" panose="02020603050405020304" pitchFamily="18" charset="0"/>
              <a:cs typeface="Times New Roman" panose="02020603050405020304" pitchFamily="18" charset="0"/>
            </a:endParaRPr>
          </a:p>
        </p:txBody>
      </p:sp>
      <p:sp>
        <p:nvSpPr>
          <p:cNvPr id="5" name="Номер слайда 5"/>
          <p:cNvSpPr>
            <a:spLocks noGrp="1"/>
          </p:cNvSpPr>
          <p:nvPr>
            <p:ph type="sldNum" sz="quarter" idx="11"/>
          </p:nvPr>
        </p:nvSpPr>
        <p:spPr>
          <a:xfrm>
            <a:off x="8403444" y="4398169"/>
            <a:ext cx="503585" cy="513582"/>
          </a:xfrm>
        </p:spPr>
        <p:txBody>
          <a:bodyPr/>
          <a:lstStyle/>
          <a:p>
            <a:fld id="{E20E89E6-FE54-4E13-859C-1FA908D70D39}" type="slidenum">
              <a:rPr lang="ru-RU" smtClean="0">
                <a:solidFill>
                  <a:prstClr val="white"/>
                </a:solidFill>
              </a:rPr>
              <a:pPr/>
              <a:t>3</a:t>
            </a:fld>
            <a:endParaRPr lang="ru-RU" dirty="0">
              <a:solidFill>
                <a:prstClr val="white"/>
              </a:solidFill>
            </a:endParaRPr>
          </a:p>
        </p:txBody>
      </p:sp>
    </p:spTree>
    <p:extLst>
      <p:ext uri="{BB962C8B-B14F-4D97-AF65-F5344CB8AC3E}">
        <p14:creationId xmlns:p14="http://schemas.microsoft.com/office/powerpoint/2010/main" val="22153645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203598"/>
            <a:ext cx="8208912" cy="3672407"/>
          </a:xfrm>
        </p:spPr>
        <p:txBody>
          <a:bodyPr/>
          <a:lstStyle/>
          <a:p>
            <a:pPr lvl="3" indent="281637" algn="ctr" defTabSz="815195"/>
            <a:r>
              <a:rPr lang="ru-RU" sz="2000" b="1" u="sng" dirty="0">
                <a:solidFill>
                  <a:srgbClr val="005AA9"/>
                </a:solidFill>
                <a:latin typeface="Times New Roman" panose="02020603050405020304" pitchFamily="18" charset="0"/>
                <a:cs typeface="Times New Roman" panose="02020603050405020304" pitchFamily="18" charset="0"/>
              </a:rPr>
              <a:t>Закон Красноярского края от </a:t>
            </a:r>
            <a:r>
              <a:rPr lang="ru-RU" sz="2000" b="1" u="sng" dirty="0" smtClean="0">
                <a:solidFill>
                  <a:srgbClr val="005AA9"/>
                </a:solidFill>
                <a:latin typeface="Times New Roman" panose="02020603050405020304" pitchFamily="18" charset="0"/>
                <a:cs typeface="Times New Roman" panose="02020603050405020304" pitchFamily="18" charset="0"/>
              </a:rPr>
              <a:t>24.04.2020 </a:t>
            </a:r>
            <a:r>
              <a:rPr lang="ru-RU" sz="2000" b="1" u="sng" dirty="0">
                <a:solidFill>
                  <a:srgbClr val="005AA9"/>
                </a:solidFill>
                <a:latin typeface="Times New Roman" panose="02020603050405020304" pitchFamily="18" charset="0"/>
                <a:cs typeface="Times New Roman" panose="02020603050405020304" pitchFamily="18" charset="0"/>
              </a:rPr>
              <a:t>№ </a:t>
            </a:r>
            <a:r>
              <a:rPr lang="ru-RU" sz="2000" b="1" u="sng" dirty="0" smtClean="0">
                <a:solidFill>
                  <a:srgbClr val="005AA9"/>
                </a:solidFill>
                <a:latin typeface="Times New Roman" panose="02020603050405020304" pitchFamily="18" charset="0"/>
                <a:cs typeface="Times New Roman" panose="02020603050405020304" pitchFamily="18" charset="0"/>
              </a:rPr>
              <a:t>9-3853 </a:t>
            </a:r>
            <a:r>
              <a:rPr lang="ru-RU" sz="2000" dirty="0" smtClean="0">
                <a:solidFill>
                  <a:srgbClr val="005AA9"/>
                </a:solidFill>
                <a:latin typeface="Times New Roman" panose="02020603050405020304" pitchFamily="18" charset="0"/>
                <a:cs typeface="Times New Roman" panose="02020603050405020304" pitchFamily="18" charset="0"/>
              </a:rPr>
              <a:t>( в редакции Законов от 09.07.2020 № 9-3978, от  19.11.2020 № 10-4356) </a:t>
            </a:r>
          </a:p>
          <a:p>
            <a:pPr marL="0" lvl="0" algn="just">
              <a:spcBef>
                <a:spcPts val="0"/>
              </a:spcBef>
            </a:pPr>
            <a:r>
              <a:rPr lang="ru-RU" sz="2000" b="0" dirty="0" smtClean="0">
                <a:latin typeface="Times New Roman"/>
              </a:rPr>
              <a:t>    Установлены </a:t>
            </a:r>
            <a:r>
              <a:rPr lang="ru-RU" sz="2000" dirty="0">
                <a:latin typeface="Times New Roman"/>
              </a:rPr>
              <a:t>в 2020 году </a:t>
            </a:r>
            <a:r>
              <a:rPr lang="ru-RU" sz="2000" b="0" dirty="0" smtClean="0">
                <a:latin typeface="Times New Roman"/>
              </a:rPr>
              <a:t>пониженные </a:t>
            </a:r>
            <a:r>
              <a:rPr lang="ru-RU" sz="2000" b="0" dirty="0">
                <a:latin typeface="Times New Roman"/>
              </a:rPr>
              <a:t>налоговые ставки по </a:t>
            </a:r>
            <a:r>
              <a:rPr lang="ru-RU" sz="2000" b="0" dirty="0" smtClean="0">
                <a:latin typeface="Times New Roman"/>
              </a:rPr>
              <a:t>УСН по видам деятельности, указанным в пункте 2 статьи 1 Закона, в размере:</a:t>
            </a:r>
          </a:p>
          <a:p>
            <a:pPr marL="342900" lvl="0" indent="-342900" algn="just">
              <a:spcBef>
                <a:spcPts val="0"/>
              </a:spcBef>
              <a:buFontTx/>
              <a:buChar char="-"/>
            </a:pPr>
            <a:r>
              <a:rPr lang="ru-RU" sz="2000" b="0" dirty="0" smtClean="0">
                <a:latin typeface="Times New Roman"/>
              </a:rPr>
              <a:t>1 </a:t>
            </a:r>
            <a:r>
              <a:rPr lang="ru-RU" sz="2000" b="0" dirty="0">
                <a:latin typeface="Times New Roman"/>
              </a:rPr>
              <a:t>процента </a:t>
            </a:r>
            <a:r>
              <a:rPr lang="ru-RU" sz="2000" b="0" dirty="0" smtClean="0">
                <a:latin typeface="Times New Roman"/>
              </a:rPr>
              <a:t>в </a:t>
            </a:r>
            <a:r>
              <a:rPr lang="ru-RU" sz="2000" b="0" dirty="0">
                <a:latin typeface="Times New Roman"/>
              </a:rPr>
              <a:t>случае, если объектом налогообложения являются доходы</a:t>
            </a:r>
            <a:r>
              <a:rPr lang="ru-RU" sz="2000" b="0" dirty="0" smtClean="0">
                <a:latin typeface="Times New Roman"/>
              </a:rPr>
              <a:t>;</a:t>
            </a:r>
          </a:p>
          <a:p>
            <a:pPr marL="342900" lvl="0" indent="-342900" algn="just">
              <a:spcBef>
                <a:spcPts val="0"/>
              </a:spcBef>
              <a:buFontTx/>
              <a:buChar char="-"/>
            </a:pPr>
            <a:r>
              <a:rPr lang="ru-RU" sz="2000" b="0" dirty="0" smtClean="0">
                <a:latin typeface="Times New Roman"/>
              </a:rPr>
              <a:t>5 процентов в </a:t>
            </a:r>
            <a:r>
              <a:rPr lang="ru-RU" sz="2000" b="0" dirty="0">
                <a:latin typeface="Times New Roman"/>
              </a:rPr>
              <a:t>случае, если объектом налогообложения являются доходы, уменьшенные на величину </a:t>
            </a:r>
            <a:r>
              <a:rPr lang="ru-RU" sz="2000" b="0" dirty="0" smtClean="0">
                <a:latin typeface="Times New Roman"/>
              </a:rPr>
              <a:t>расходов,</a:t>
            </a:r>
          </a:p>
          <a:p>
            <a:pPr marL="0" lvl="0" algn="just">
              <a:spcBef>
                <a:spcPts val="0"/>
              </a:spcBef>
            </a:pPr>
            <a:r>
              <a:rPr lang="ru-RU" sz="2000" dirty="0" smtClean="0">
                <a:latin typeface="Times New Roman"/>
              </a:rPr>
              <a:t>для </a:t>
            </a:r>
            <a:r>
              <a:rPr lang="ru-RU" sz="2000" dirty="0">
                <a:latin typeface="Times New Roman"/>
              </a:rPr>
              <a:t>организаций и индивидуальных предпринимателей, которые </a:t>
            </a:r>
            <a:r>
              <a:rPr lang="ru-RU" sz="2000" dirty="0" smtClean="0">
                <a:latin typeface="Times New Roman"/>
              </a:rPr>
              <a:t>отвечают одновременно критериям, указанным в подпунктах «а» и «б» пункта 1 статьи 1 Закона</a:t>
            </a:r>
          </a:p>
          <a:p>
            <a:pPr marL="457200" lvl="0" indent="-457200" algn="just">
              <a:spcBef>
                <a:spcPts val="0"/>
              </a:spcBef>
              <a:buFontTx/>
              <a:buAutoNum type="arabicParenR"/>
            </a:pPr>
            <a:endParaRPr lang="ru-RU" sz="2000" dirty="0">
              <a:latin typeface="Times New Roman" panose="02020603050405020304" pitchFamily="18" charset="0"/>
              <a:cs typeface="Times New Roman" panose="02020603050405020304" pitchFamily="18" charset="0"/>
            </a:endParaRPr>
          </a:p>
          <a:p>
            <a:endParaRPr lang="ru-RU" dirty="0"/>
          </a:p>
        </p:txBody>
      </p:sp>
      <p:sp>
        <p:nvSpPr>
          <p:cNvPr id="3" name="Заголовок 2"/>
          <p:cNvSpPr>
            <a:spLocks noGrp="1"/>
          </p:cNvSpPr>
          <p:nvPr>
            <p:ph type="title"/>
          </p:nvPr>
        </p:nvSpPr>
        <p:spPr>
          <a:xfrm>
            <a:off x="251520" y="267495"/>
            <a:ext cx="8640959" cy="720080"/>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Упрощенная система налогообложения (УСН)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26.2 НК РФ</a:t>
            </a:r>
            <a:endParaRPr lang="ru-RU" dirty="0"/>
          </a:p>
        </p:txBody>
      </p:sp>
      <p:sp>
        <p:nvSpPr>
          <p:cNvPr id="4" name="Номер слайда 3"/>
          <p:cNvSpPr>
            <a:spLocks noGrp="1"/>
          </p:cNvSpPr>
          <p:nvPr>
            <p:ph type="sldNum" sz="quarter" idx="11"/>
          </p:nvPr>
        </p:nvSpPr>
        <p:spPr/>
        <p:txBody>
          <a:bodyPr/>
          <a:lstStyle/>
          <a:p>
            <a:fld id="{E20E89E6-FE54-4E13-859C-1FA908D70D39}" type="slidenum">
              <a:rPr lang="ru-RU" smtClean="0">
                <a:solidFill>
                  <a:prstClr val="white"/>
                </a:solidFill>
              </a:rPr>
              <a:pPr/>
              <a:t>4</a:t>
            </a:fld>
            <a:endParaRPr lang="ru-RU" dirty="0">
              <a:solidFill>
                <a:prstClr val="white"/>
              </a:solidFill>
            </a:endParaRPr>
          </a:p>
        </p:txBody>
      </p:sp>
    </p:spTree>
    <p:extLst>
      <p:ext uri="{BB962C8B-B14F-4D97-AF65-F5344CB8AC3E}">
        <p14:creationId xmlns:p14="http://schemas.microsoft.com/office/powerpoint/2010/main" val="39407100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059582"/>
            <a:ext cx="8208912" cy="3816423"/>
          </a:xfrm>
        </p:spPr>
        <p:txBody>
          <a:bodyPr/>
          <a:lstStyle/>
          <a:p>
            <a:pPr lvl="3" indent="281637" algn="ctr" defTabSz="815195"/>
            <a:r>
              <a:rPr lang="ru-RU" sz="2000" b="1" u="sng" dirty="0">
                <a:solidFill>
                  <a:srgbClr val="005AA9"/>
                </a:solidFill>
                <a:latin typeface="Times New Roman" panose="02020603050405020304" pitchFamily="18" charset="0"/>
                <a:cs typeface="Times New Roman" panose="02020603050405020304" pitchFamily="18" charset="0"/>
              </a:rPr>
              <a:t>Закон Красноярского края от 24.04.2020 № 9-3853 </a:t>
            </a:r>
            <a:r>
              <a:rPr lang="ru-RU" sz="2000" dirty="0">
                <a:solidFill>
                  <a:srgbClr val="005AA9"/>
                </a:solidFill>
                <a:latin typeface="Times New Roman" panose="02020603050405020304" pitchFamily="18" charset="0"/>
                <a:cs typeface="Times New Roman" panose="02020603050405020304" pitchFamily="18" charset="0"/>
              </a:rPr>
              <a:t>( в редакции Законов от 09.07.2020 № 9-3978, от  </a:t>
            </a:r>
            <a:r>
              <a:rPr lang="ru-RU" sz="2000" dirty="0" smtClean="0">
                <a:solidFill>
                  <a:srgbClr val="005AA9"/>
                </a:solidFill>
                <a:latin typeface="Times New Roman" panose="02020603050405020304" pitchFamily="18" charset="0"/>
                <a:cs typeface="Times New Roman" panose="02020603050405020304" pitchFamily="18" charset="0"/>
              </a:rPr>
              <a:t>19.11.2020 </a:t>
            </a:r>
            <a:r>
              <a:rPr lang="ru-RU" sz="2000" dirty="0">
                <a:solidFill>
                  <a:srgbClr val="005AA9"/>
                </a:solidFill>
                <a:latin typeface="Times New Roman" panose="02020603050405020304" pitchFamily="18" charset="0"/>
                <a:cs typeface="Times New Roman" panose="02020603050405020304" pitchFamily="18" charset="0"/>
              </a:rPr>
              <a:t>№ 10-4356) </a:t>
            </a:r>
          </a:p>
          <a:p>
            <a:pPr marL="0" algn="just">
              <a:spcBef>
                <a:spcPts val="0"/>
              </a:spcBef>
            </a:pPr>
            <a:r>
              <a:rPr lang="ru-RU" sz="2000" b="0" dirty="0" smtClean="0">
                <a:latin typeface="Times New Roman" panose="02020603050405020304" pitchFamily="18" charset="0"/>
                <a:cs typeface="Times New Roman" panose="02020603050405020304" pitchFamily="18" charset="0"/>
              </a:rPr>
              <a:t>а</a:t>
            </a:r>
            <a:r>
              <a:rPr lang="ru-RU" sz="2000" b="0" dirty="0">
                <a:latin typeface="Times New Roman" panose="02020603050405020304" pitchFamily="18" charset="0"/>
                <a:cs typeface="Times New Roman" panose="02020603050405020304" pitchFamily="18" charset="0"/>
              </a:rPr>
              <a:t>) основным видом экономической деятельности в соответствии со сведениями, содержащимися в </a:t>
            </a:r>
            <a:r>
              <a:rPr lang="ru-RU" sz="2000" b="0" dirty="0" smtClean="0">
                <a:latin typeface="Times New Roman" panose="02020603050405020304" pitchFamily="18" charset="0"/>
                <a:cs typeface="Times New Roman" panose="02020603050405020304" pitchFamily="18" charset="0"/>
              </a:rPr>
              <a:t>ЕГРЮЛ </a:t>
            </a:r>
            <a:r>
              <a:rPr lang="ru-RU" sz="2000" b="0" dirty="0">
                <a:latin typeface="Times New Roman" panose="02020603050405020304" pitchFamily="18" charset="0"/>
                <a:cs typeface="Times New Roman" panose="02020603050405020304" pitchFamily="18" charset="0"/>
              </a:rPr>
              <a:t>либо </a:t>
            </a:r>
            <a:r>
              <a:rPr lang="ru-RU" sz="2000" b="0" dirty="0" smtClean="0">
                <a:latin typeface="Times New Roman" panose="02020603050405020304" pitchFamily="18" charset="0"/>
                <a:cs typeface="Times New Roman" panose="02020603050405020304" pitchFamily="18" charset="0"/>
              </a:rPr>
              <a:t>ЕГРИП </a:t>
            </a:r>
            <a:r>
              <a:rPr lang="ru-RU" sz="2000" b="0" dirty="0">
                <a:latin typeface="Times New Roman" panose="02020603050405020304" pitchFamily="18" charset="0"/>
                <a:cs typeface="Times New Roman" panose="02020603050405020304" pitchFamily="18" charset="0"/>
              </a:rPr>
              <a:t>по состоянию на 1 марта 2020 года, является один из видов экономической деятельности, указанных в пункте 2 настоящей статьи</a:t>
            </a:r>
            <a:r>
              <a:rPr lang="ru-RU" sz="2000" b="0" dirty="0" smtClean="0">
                <a:latin typeface="Times New Roman" panose="02020603050405020304" pitchFamily="18" charset="0"/>
                <a:cs typeface="Times New Roman" panose="02020603050405020304" pitchFamily="18" charset="0"/>
              </a:rPr>
              <a:t>,</a:t>
            </a:r>
          </a:p>
          <a:p>
            <a:pPr marL="0" algn="just">
              <a:spcBef>
                <a:spcPts val="0"/>
              </a:spcBef>
            </a:pPr>
            <a:r>
              <a:rPr lang="ru-RU" sz="2000" b="0" dirty="0" smtClean="0">
                <a:latin typeface="Times New Roman" panose="02020603050405020304" pitchFamily="18" charset="0"/>
                <a:cs typeface="Times New Roman" panose="02020603050405020304" pitchFamily="18" charset="0"/>
              </a:rPr>
              <a:t> </a:t>
            </a:r>
          </a:p>
          <a:p>
            <a:pPr marL="0" algn="just">
              <a:spcBef>
                <a:spcPts val="0"/>
              </a:spcBef>
            </a:pPr>
            <a:r>
              <a:rPr lang="ru-RU" sz="2000" b="0" dirty="0" smtClean="0">
                <a:latin typeface="Times New Roman" panose="02020603050405020304" pitchFamily="18" charset="0"/>
                <a:cs typeface="Times New Roman" panose="02020603050405020304" pitchFamily="18" charset="0"/>
              </a:rPr>
              <a:t>или </a:t>
            </a:r>
            <a:r>
              <a:rPr lang="ru-RU" sz="2000" b="0" dirty="0">
                <a:latin typeface="Times New Roman" panose="02020603050405020304" pitchFamily="18" charset="0"/>
                <a:cs typeface="Times New Roman" panose="02020603050405020304" pitchFamily="18" charset="0"/>
              </a:rPr>
              <a:t>доходы от осуществления видов экономической деятельности, указанных в пункте 2 настоящей статьи, за налоговый период 2020 года составили не менее 70 процентов в общей сумме доходов, учитываемых при определении объекта налогообложения в соответствии со статьей 346.15 части второй Налогового кодекса Российской Федерации;</a:t>
            </a:r>
          </a:p>
        </p:txBody>
      </p:sp>
      <p:sp>
        <p:nvSpPr>
          <p:cNvPr id="3" name="Заголовок 2"/>
          <p:cNvSpPr>
            <a:spLocks noGrp="1"/>
          </p:cNvSpPr>
          <p:nvPr>
            <p:ph type="title"/>
          </p:nvPr>
        </p:nvSpPr>
        <p:spPr>
          <a:xfrm>
            <a:off x="251520" y="267495"/>
            <a:ext cx="8640960" cy="792088"/>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Упрощенная система налогообложения (УСН)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26.2 НК РФ</a:t>
            </a:r>
            <a:endParaRPr lang="ru-RU" dirty="0"/>
          </a:p>
        </p:txBody>
      </p:sp>
      <p:sp>
        <p:nvSpPr>
          <p:cNvPr id="4" name="Номер слайда 3"/>
          <p:cNvSpPr>
            <a:spLocks noGrp="1"/>
          </p:cNvSpPr>
          <p:nvPr>
            <p:ph type="sldNum" sz="quarter" idx="11"/>
          </p:nvPr>
        </p:nvSpPr>
        <p:spPr/>
        <p:txBody>
          <a:bodyPr/>
          <a:lstStyle/>
          <a:p>
            <a:fld id="{E20E89E6-FE54-4E13-859C-1FA908D70D39}" type="slidenum">
              <a:rPr lang="ru-RU" smtClean="0">
                <a:solidFill>
                  <a:prstClr val="white"/>
                </a:solidFill>
              </a:rPr>
              <a:pPr/>
              <a:t>5</a:t>
            </a:fld>
            <a:endParaRPr lang="ru-RU" dirty="0">
              <a:solidFill>
                <a:prstClr val="white"/>
              </a:solidFill>
            </a:endParaRPr>
          </a:p>
        </p:txBody>
      </p:sp>
    </p:spTree>
    <p:extLst>
      <p:ext uri="{BB962C8B-B14F-4D97-AF65-F5344CB8AC3E}">
        <p14:creationId xmlns:p14="http://schemas.microsoft.com/office/powerpoint/2010/main" val="1286604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059582"/>
            <a:ext cx="8208912" cy="3816423"/>
          </a:xfrm>
        </p:spPr>
        <p:txBody>
          <a:bodyPr/>
          <a:lstStyle/>
          <a:p>
            <a:pPr lvl="3" indent="281637" algn="ctr" defTabSz="815195"/>
            <a:r>
              <a:rPr lang="ru-RU" sz="2000" b="1" u="sng" dirty="0">
                <a:solidFill>
                  <a:srgbClr val="005AA9"/>
                </a:solidFill>
                <a:latin typeface="Times New Roman" panose="02020603050405020304" pitchFamily="18" charset="0"/>
                <a:cs typeface="Times New Roman" panose="02020603050405020304" pitchFamily="18" charset="0"/>
              </a:rPr>
              <a:t>Закон Красноярского края от 24.04.2020 № 9-3853</a:t>
            </a:r>
            <a:r>
              <a:rPr lang="ru-RU" sz="2000" b="1" dirty="0">
                <a:solidFill>
                  <a:srgbClr val="005AA9"/>
                </a:solidFill>
                <a:latin typeface="Times New Roman" panose="02020603050405020304" pitchFamily="18" charset="0"/>
                <a:cs typeface="Times New Roman" panose="02020603050405020304" pitchFamily="18" charset="0"/>
              </a:rPr>
              <a:t> </a:t>
            </a:r>
            <a:r>
              <a:rPr lang="ru-RU" sz="2000" dirty="0">
                <a:solidFill>
                  <a:srgbClr val="005AA9"/>
                </a:solidFill>
                <a:latin typeface="Times New Roman" panose="02020603050405020304" pitchFamily="18" charset="0"/>
                <a:cs typeface="Times New Roman" panose="02020603050405020304" pitchFamily="18" charset="0"/>
              </a:rPr>
              <a:t>( в редакции Законов от 09.07.2020 № 9-3978, от  19.11.2020 № 10-4356) </a:t>
            </a:r>
          </a:p>
          <a:p>
            <a:pPr marL="0" algn="just">
              <a:lnSpc>
                <a:spcPts val="2000"/>
              </a:lnSpc>
              <a:spcBef>
                <a:spcPts val="0"/>
              </a:spcBef>
            </a:pPr>
            <a:r>
              <a:rPr lang="ru-RU" sz="2000" b="0" dirty="0">
                <a:latin typeface="Times New Roman"/>
              </a:rPr>
              <a:t>б) размер заработной платы и (или) других выплат, причитающихся работнику организации и (или) ее обособленного подразделения, зарегистрированных на территории Красноярского края (наемному работнику индивидуального предпринимателя), в каждом месяце налогового периода составляет:</a:t>
            </a:r>
          </a:p>
          <a:p>
            <a:pPr marL="0" algn="just">
              <a:lnSpc>
                <a:spcPts val="2000"/>
              </a:lnSpc>
              <a:spcBef>
                <a:spcPts val="0"/>
              </a:spcBef>
            </a:pPr>
            <a:r>
              <a:rPr lang="ru-RU" sz="2000" b="0" dirty="0" smtClean="0">
                <a:latin typeface="Times New Roman"/>
              </a:rPr>
              <a:t>- в </a:t>
            </a:r>
            <a:r>
              <a:rPr lang="ru-RU" sz="2000" b="0" dirty="0">
                <a:latin typeface="Times New Roman"/>
              </a:rPr>
              <a:t>отношении работника, полностью отработавшего норму рабочего времени и выполнившего нормы труда (трудовые обязанности), - не ниже </a:t>
            </a:r>
            <a:r>
              <a:rPr lang="ru-RU" sz="2000" b="0" dirty="0" smtClean="0">
                <a:latin typeface="Times New Roman"/>
              </a:rPr>
              <a:t>МРОТ </a:t>
            </a:r>
            <a:r>
              <a:rPr lang="ru-RU" sz="2000" b="0" dirty="0" smtClean="0">
                <a:solidFill>
                  <a:srgbClr val="0070C0"/>
                </a:solidFill>
                <a:latin typeface="Times New Roman"/>
                <a:hlinkClick r:id="rId2"/>
              </a:rPr>
              <a:t>с </a:t>
            </a:r>
            <a:r>
              <a:rPr lang="ru-RU" sz="2000" b="0" dirty="0">
                <a:solidFill>
                  <a:srgbClr val="0070C0"/>
                </a:solidFill>
                <a:latin typeface="Times New Roman"/>
                <a:hlinkClick r:id="rId2"/>
              </a:rPr>
              <a:t>начислением на него районного коэффициента и процентных надбавок к заработной плате за стаж работы в районах Крайнего Севера и приравненных к ним местностях, в иных местностях края с особыми климатическими условиями;</a:t>
            </a:r>
          </a:p>
          <a:p>
            <a:pPr marL="0" algn="just">
              <a:lnSpc>
                <a:spcPts val="2000"/>
              </a:lnSpc>
              <a:spcBef>
                <a:spcPts val="0"/>
              </a:spcBef>
            </a:pPr>
            <a:r>
              <a:rPr lang="ru-RU" sz="2000" b="0" dirty="0" smtClean="0">
                <a:solidFill>
                  <a:srgbClr val="0070C0"/>
                </a:solidFill>
                <a:latin typeface="Times New Roman"/>
              </a:rPr>
              <a:t>- в </a:t>
            </a:r>
            <a:r>
              <a:rPr lang="ru-RU" sz="2000" b="0" dirty="0">
                <a:solidFill>
                  <a:srgbClr val="0070C0"/>
                </a:solidFill>
                <a:latin typeface="Times New Roman"/>
              </a:rPr>
              <a:t>отношении иных работников - не </a:t>
            </a:r>
            <a:r>
              <a:rPr lang="ru-RU" sz="2000" b="0" dirty="0">
                <a:latin typeface="Times New Roman"/>
              </a:rPr>
              <a:t>ниже размера, рассчитанного в соответствии с требованиями </a:t>
            </a:r>
            <a:r>
              <a:rPr lang="ru-RU" sz="2000" b="0" dirty="0" smtClean="0">
                <a:latin typeface="Times New Roman"/>
              </a:rPr>
              <a:t>ТК РФ</a:t>
            </a:r>
            <a:endParaRPr lang="ru-RU" sz="2000" b="0" dirty="0">
              <a:solidFill>
                <a:srgbClr val="0000FF"/>
              </a:solidFill>
              <a:latin typeface="Times New Roman"/>
              <a:hlinkClick r:id="rId3"/>
            </a:endParaRPr>
          </a:p>
          <a:p>
            <a:pPr marL="0">
              <a:spcBef>
                <a:spcPts val="0"/>
              </a:spcBef>
            </a:pPr>
            <a:endParaRPr lang="ru-RU" sz="2000" dirty="0"/>
          </a:p>
        </p:txBody>
      </p:sp>
      <p:sp>
        <p:nvSpPr>
          <p:cNvPr id="3" name="Заголовок 2"/>
          <p:cNvSpPr>
            <a:spLocks noGrp="1"/>
          </p:cNvSpPr>
          <p:nvPr>
            <p:ph type="title"/>
          </p:nvPr>
        </p:nvSpPr>
        <p:spPr>
          <a:xfrm>
            <a:off x="251520" y="195486"/>
            <a:ext cx="8640960" cy="864096"/>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Упрощенная система налогообложения (УСН)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26.2 НК РФ</a:t>
            </a:r>
            <a:endParaRPr lang="ru-RU" dirty="0"/>
          </a:p>
        </p:txBody>
      </p:sp>
      <p:sp>
        <p:nvSpPr>
          <p:cNvPr id="4" name="Номер слайда 3"/>
          <p:cNvSpPr>
            <a:spLocks noGrp="1"/>
          </p:cNvSpPr>
          <p:nvPr>
            <p:ph type="sldNum" sz="quarter" idx="11"/>
          </p:nvPr>
        </p:nvSpPr>
        <p:spPr/>
        <p:txBody>
          <a:bodyPr/>
          <a:lstStyle/>
          <a:p>
            <a:fld id="{E20E89E6-FE54-4E13-859C-1FA908D70D39}" type="slidenum">
              <a:rPr lang="ru-RU" smtClean="0">
                <a:solidFill>
                  <a:prstClr val="white"/>
                </a:solidFill>
              </a:rPr>
              <a:pPr/>
              <a:t>6</a:t>
            </a:fld>
            <a:endParaRPr lang="ru-RU" dirty="0">
              <a:solidFill>
                <a:prstClr val="white"/>
              </a:solidFill>
            </a:endParaRPr>
          </a:p>
        </p:txBody>
      </p:sp>
    </p:spTree>
    <p:extLst>
      <p:ext uri="{BB962C8B-B14F-4D97-AF65-F5344CB8AC3E}">
        <p14:creationId xmlns:p14="http://schemas.microsoft.com/office/powerpoint/2010/main" val="42335518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059582"/>
            <a:ext cx="8208912" cy="3816423"/>
          </a:xfrm>
        </p:spPr>
        <p:txBody>
          <a:bodyPr/>
          <a:lstStyle/>
          <a:p>
            <a:pPr lvl="3" indent="281637" algn="ctr" defTabSz="815195"/>
            <a:r>
              <a:rPr lang="ru-RU" sz="2000" b="1" dirty="0" smtClean="0">
                <a:solidFill>
                  <a:srgbClr val="005AA9"/>
                </a:solidFill>
                <a:latin typeface="Times New Roman" panose="02020603050405020304" pitchFamily="18" charset="0"/>
                <a:cs typeface="Times New Roman" panose="02020603050405020304" pitchFamily="18" charset="0"/>
              </a:rPr>
              <a:t>Разъяснения Минфина Красноярского края к Закону </a:t>
            </a:r>
            <a:r>
              <a:rPr lang="ru-RU" sz="2000" b="1" dirty="0">
                <a:solidFill>
                  <a:srgbClr val="005AA9"/>
                </a:solidFill>
                <a:latin typeface="Times New Roman" panose="02020603050405020304" pitchFamily="18" charset="0"/>
                <a:cs typeface="Times New Roman" panose="02020603050405020304" pitchFamily="18" charset="0"/>
              </a:rPr>
              <a:t>Красноярского края от 24.04.2020 № 9-3853 </a:t>
            </a:r>
            <a:r>
              <a:rPr lang="ru-RU" sz="2000" dirty="0">
                <a:solidFill>
                  <a:srgbClr val="005AA9"/>
                </a:solidFill>
                <a:latin typeface="Times New Roman" panose="02020603050405020304" pitchFamily="18" charset="0"/>
                <a:cs typeface="Times New Roman" panose="02020603050405020304" pitchFamily="18" charset="0"/>
              </a:rPr>
              <a:t>( в редакции Законов от 09.07.2020 № 9-3978, от  19.11.2020 № 10-4356) </a:t>
            </a:r>
            <a:endParaRPr lang="ru-RU" sz="2000" dirty="0" smtClean="0">
              <a:solidFill>
                <a:srgbClr val="005AA9"/>
              </a:solidFill>
              <a:latin typeface="Times New Roman" panose="02020603050405020304" pitchFamily="18" charset="0"/>
              <a:cs typeface="Times New Roman" panose="02020603050405020304" pitchFamily="18" charset="0"/>
            </a:endParaRPr>
          </a:p>
          <a:p>
            <a:pPr lvl="3" indent="281637" algn="ctr" defTabSz="815195"/>
            <a:endParaRPr lang="ru-RU" sz="2000" dirty="0" smtClean="0">
              <a:solidFill>
                <a:srgbClr val="005AA9"/>
              </a:solidFill>
              <a:latin typeface="Times New Roman" panose="02020603050405020304" pitchFamily="18" charset="0"/>
              <a:cs typeface="Times New Roman" panose="02020603050405020304" pitchFamily="18" charset="0"/>
            </a:endParaRPr>
          </a:p>
          <a:p>
            <a:pPr marL="342900" lvl="3" indent="-342900" defTabSz="815195">
              <a:lnSpc>
                <a:spcPct val="100000"/>
              </a:lnSpc>
              <a:buAutoNum type="arabicPeriod"/>
            </a:pPr>
            <a:r>
              <a:rPr lang="ru-RU" sz="2000" dirty="0" smtClean="0">
                <a:solidFill>
                  <a:srgbClr val="005AA9"/>
                </a:solidFill>
                <a:latin typeface="Times New Roman" panose="02020603050405020304" pitchFamily="18" charset="0"/>
                <a:cs typeface="Times New Roman" panose="02020603050405020304" pitchFamily="18" charset="0"/>
              </a:rPr>
              <a:t>Письмо </a:t>
            </a:r>
            <a:r>
              <a:rPr lang="ru-RU" sz="2000" dirty="0">
                <a:solidFill>
                  <a:srgbClr val="005AA9"/>
                </a:solidFill>
                <a:latin typeface="Times New Roman" panose="02020603050405020304" pitchFamily="18" charset="0"/>
                <a:cs typeface="Times New Roman" panose="02020603050405020304" pitchFamily="18" charset="0"/>
              </a:rPr>
              <a:t>Минфина Красноярского края </a:t>
            </a:r>
            <a:r>
              <a:rPr lang="ru-RU" sz="2000" b="1" dirty="0" smtClean="0">
                <a:solidFill>
                  <a:srgbClr val="005AA9"/>
                </a:solidFill>
                <a:latin typeface="Times New Roman" panose="02020603050405020304" pitchFamily="18" charset="0"/>
                <a:cs typeface="Times New Roman" panose="02020603050405020304" pitchFamily="18" charset="0"/>
              </a:rPr>
              <a:t>от 30.04.2020 №04-26/3202 </a:t>
            </a:r>
            <a:r>
              <a:rPr lang="ru-RU" sz="2000" dirty="0" smtClean="0">
                <a:solidFill>
                  <a:srgbClr val="005AA9"/>
                </a:solidFill>
                <a:latin typeface="Times New Roman" panose="02020603050405020304" pitchFamily="18" charset="0"/>
                <a:cs typeface="Times New Roman" panose="02020603050405020304" pitchFamily="18" charset="0"/>
              </a:rPr>
              <a:t>«О применении пониженных ставок по УСН» – </a:t>
            </a:r>
            <a:r>
              <a:rPr lang="ru-RU" sz="2000" b="1" i="1" dirty="0" smtClean="0">
                <a:solidFill>
                  <a:srgbClr val="005AA9"/>
                </a:solidFill>
                <a:latin typeface="Times New Roman" panose="02020603050405020304" pitchFamily="18" charset="0"/>
                <a:cs typeface="Times New Roman" panose="02020603050405020304" pitchFamily="18" charset="0"/>
              </a:rPr>
              <a:t>ИП, осуществляющие деятельность без привлечения наемных работников, вправе использовать пониженные ставки, установленные Законом края, при условии соблюдения критериев, предусмотренных подпунктом «а» пункта 1 статьи 1 Закона </a:t>
            </a:r>
            <a:r>
              <a:rPr lang="ru-RU" sz="2000" b="1" i="1" dirty="0" smtClean="0">
                <a:solidFill>
                  <a:srgbClr val="005AA9"/>
                </a:solidFill>
                <a:latin typeface="Times New Roman" panose="02020603050405020304" pitchFamily="18" charset="0"/>
                <a:cs typeface="Times New Roman" panose="02020603050405020304" pitchFamily="18" charset="0"/>
              </a:rPr>
              <a:t>края</a:t>
            </a:r>
            <a:endParaRPr lang="ru-RU" sz="2000" b="1" i="1" dirty="0" smtClean="0">
              <a:solidFill>
                <a:srgbClr val="005AA9"/>
              </a:solidFill>
              <a:latin typeface="Times New Roman" panose="02020603050405020304" pitchFamily="18" charset="0"/>
              <a:cs typeface="Times New Roman" panose="02020603050405020304" pitchFamily="18" charset="0"/>
            </a:endParaRPr>
          </a:p>
          <a:p>
            <a:pPr marL="0">
              <a:spcBef>
                <a:spcPts val="0"/>
              </a:spcBef>
            </a:pPr>
            <a:endParaRPr lang="ru-RU" sz="2000" dirty="0"/>
          </a:p>
        </p:txBody>
      </p:sp>
      <p:sp>
        <p:nvSpPr>
          <p:cNvPr id="3" name="Заголовок 2"/>
          <p:cNvSpPr>
            <a:spLocks noGrp="1"/>
          </p:cNvSpPr>
          <p:nvPr>
            <p:ph type="title"/>
          </p:nvPr>
        </p:nvSpPr>
        <p:spPr>
          <a:xfrm>
            <a:off x="251520" y="195486"/>
            <a:ext cx="8640960" cy="864096"/>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Упрощенная система налогообложения (УСН)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26.2 НК РФ</a:t>
            </a:r>
            <a:endParaRPr lang="ru-RU" dirty="0"/>
          </a:p>
        </p:txBody>
      </p:sp>
      <p:sp>
        <p:nvSpPr>
          <p:cNvPr id="4" name="Номер слайда 3"/>
          <p:cNvSpPr>
            <a:spLocks noGrp="1"/>
          </p:cNvSpPr>
          <p:nvPr>
            <p:ph type="sldNum" sz="quarter" idx="11"/>
          </p:nvPr>
        </p:nvSpPr>
        <p:spPr/>
        <p:txBody>
          <a:bodyPr/>
          <a:lstStyle/>
          <a:p>
            <a:fld id="{E20E89E6-FE54-4E13-859C-1FA908D70D39}" type="slidenum">
              <a:rPr lang="ru-RU" smtClean="0">
                <a:solidFill>
                  <a:prstClr val="white"/>
                </a:solidFill>
              </a:rPr>
              <a:pPr/>
              <a:t>7</a:t>
            </a:fld>
            <a:endParaRPr lang="ru-RU" dirty="0">
              <a:solidFill>
                <a:prstClr val="white"/>
              </a:solidFill>
            </a:endParaRPr>
          </a:p>
        </p:txBody>
      </p:sp>
    </p:spTree>
    <p:extLst>
      <p:ext uri="{BB962C8B-B14F-4D97-AF65-F5344CB8AC3E}">
        <p14:creationId xmlns:p14="http://schemas.microsoft.com/office/powerpoint/2010/main" val="6919145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059582"/>
            <a:ext cx="8208912" cy="3816423"/>
          </a:xfrm>
        </p:spPr>
        <p:txBody>
          <a:bodyPr/>
          <a:lstStyle/>
          <a:p>
            <a:pPr lvl="3" indent="281637" algn="ctr" defTabSz="815195"/>
            <a:r>
              <a:rPr lang="ru-RU" sz="2000" b="1" dirty="0" smtClean="0">
                <a:solidFill>
                  <a:srgbClr val="005AA9"/>
                </a:solidFill>
                <a:latin typeface="Times New Roman" panose="02020603050405020304" pitchFamily="18" charset="0"/>
                <a:cs typeface="Times New Roman" panose="02020603050405020304" pitchFamily="18" charset="0"/>
              </a:rPr>
              <a:t>(продолжение) </a:t>
            </a:r>
          </a:p>
          <a:p>
            <a:pPr lvl="3" indent="0" algn="ctr" defTabSz="815195"/>
            <a:r>
              <a:rPr lang="ru-RU" sz="1800" dirty="0" smtClean="0">
                <a:solidFill>
                  <a:srgbClr val="005AA9"/>
                </a:solidFill>
                <a:latin typeface="Times New Roman" panose="02020603050405020304" pitchFamily="18" charset="0"/>
                <a:cs typeface="Times New Roman" panose="02020603050405020304" pitchFamily="18" charset="0"/>
              </a:rPr>
              <a:t> </a:t>
            </a:r>
            <a:r>
              <a:rPr lang="ru-RU" sz="1800" dirty="0">
                <a:solidFill>
                  <a:srgbClr val="005AA9"/>
                </a:solidFill>
                <a:latin typeface="Times New Roman" panose="02020603050405020304" pitchFamily="18" charset="0"/>
                <a:cs typeface="Times New Roman" panose="02020603050405020304" pitchFamily="18" charset="0"/>
              </a:rPr>
              <a:t>Письмо Минфина Красноярского края </a:t>
            </a:r>
            <a:r>
              <a:rPr lang="ru-RU" sz="1800" b="1" dirty="0">
                <a:solidFill>
                  <a:srgbClr val="005AA9"/>
                </a:solidFill>
                <a:latin typeface="Times New Roman" panose="02020603050405020304" pitchFamily="18" charset="0"/>
                <a:cs typeface="Times New Roman" panose="02020603050405020304" pitchFamily="18" charset="0"/>
              </a:rPr>
              <a:t>от 22.12.2020 №</a:t>
            </a:r>
            <a:r>
              <a:rPr lang="ru-RU" sz="1800" b="1" dirty="0" smtClean="0">
                <a:solidFill>
                  <a:srgbClr val="005AA9"/>
                </a:solidFill>
                <a:latin typeface="Times New Roman" panose="02020603050405020304" pitchFamily="18" charset="0"/>
                <a:cs typeface="Times New Roman" panose="02020603050405020304" pitchFamily="18" charset="0"/>
              </a:rPr>
              <a:t>04-26/6912 </a:t>
            </a:r>
          </a:p>
          <a:p>
            <a:pPr lvl="3" indent="0" defTabSz="815195"/>
            <a:r>
              <a:rPr lang="ru-RU" sz="1400" b="1" dirty="0" smtClean="0">
                <a:solidFill>
                  <a:srgbClr val="005AA9"/>
                </a:solidFill>
                <a:latin typeface="Times New Roman" panose="02020603050405020304" pitchFamily="18" charset="0"/>
                <a:cs typeface="Times New Roman" panose="02020603050405020304" pitchFamily="18" charset="0"/>
              </a:rPr>
              <a:t>	ВОПРОС. 1</a:t>
            </a:r>
            <a:r>
              <a:rPr lang="ru-RU" sz="1400" b="1" dirty="0">
                <a:solidFill>
                  <a:srgbClr val="005AA9"/>
                </a:solidFill>
                <a:latin typeface="Times New Roman" panose="02020603050405020304" pitchFamily="18" charset="0"/>
                <a:cs typeface="Times New Roman" panose="02020603050405020304" pitchFamily="18" charset="0"/>
              </a:rPr>
              <a:t>) у налогоплательщика 5 наемных работников, из них 2 работника в течение 2020 года работают по совместительству на 0,5 ставки, совмещая свою трудовую деятельность с работой в других организациях; 3 работника в январе-феврале 2020 года работали на полную ставку, начиная с марта 2020 года переведены на 0,75 ставки. Заработная плата начислялась пропорционально отработанному времени, при этом размер заработной платы работника на полную ставку, полностью отработавшего норму рабочего времени, равен размеру регионального МРОТ; </a:t>
            </a:r>
          </a:p>
          <a:p>
            <a:pPr lvl="3" indent="0" defTabSz="815195"/>
            <a:r>
              <a:rPr lang="ru-RU" sz="1400" b="1" dirty="0" smtClean="0">
                <a:solidFill>
                  <a:srgbClr val="005AA9"/>
                </a:solidFill>
                <a:latin typeface="Times New Roman" panose="02020603050405020304" pitchFamily="18" charset="0"/>
                <a:cs typeface="Times New Roman" panose="02020603050405020304" pitchFamily="18" charset="0"/>
              </a:rPr>
              <a:t>	2</a:t>
            </a:r>
            <a:r>
              <a:rPr lang="ru-RU" sz="1400" b="1" dirty="0">
                <a:solidFill>
                  <a:srgbClr val="005AA9"/>
                </a:solidFill>
                <a:latin typeface="Times New Roman" panose="02020603050405020304" pitchFamily="18" charset="0"/>
                <a:cs typeface="Times New Roman" panose="02020603050405020304" pitchFamily="18" charset="0"/>
              </a:rPr>
              <a:t>) налогоплательщик на период временной приостановки деятельности, обусловленной распространением </a:t>
            </a:r>
            <a:r>
              <a:rPr lang="ru-RU" sz="1400" b="1" dirty="0" err="1">
                <a:solidFill>
                  <a:srgbClr val="005AA9"/>
                </a:solidFill>
                <a:latin typeface="Times New Roman" panose="02020603050405020304" pitchFamily="18" charset="0"/>
                <a:cs typeface="Times New Roman" panose="02020603050405020304" pitchFamily="18" charset="0"/>
              </a:rPr>
              <a:t>коронавирусной</a:t>
            </a:r>
            <a:r>
              <a:rPr lang="ru-RU" sz="1400" b="1" dirty="0">
                <a:solidFill>
                  <a:srgbClr val="005AA9"/>
                </a:solidFill>
                <a:latin typeface="Times New Roman" panose="02020603050405020304" pitchFamily="18" charset="0"/>
                <a:cs typeface="Times New Roman" panose="02020603050405020304" pitchFamily="18" charset="0"/>
              </a:rPr>
              <a:t> инфекции, с 01 апреля по 30 мая 2020 года перевел некоторых сотрудников на 0,5 ставки с окладом 6075,00 рублей, районным и северным коэффициентами (30% и 30%) в сумме 3645,00 рублей. В остальные месяцы 2020 года заработная плата начислялась в полном размере и превышала региональный МРОТ. </a:t>
            </a:r>
          </a:p>
          <a:p>
            <a:pPr lvl="3" indent="0" defTabSz="815195"/>
            <a:endParaRPr lang="ru-RU" b="1" dirty="0">
              <a:solidFill>
                <a:srgbClr val="005AA9"/>
              </a:solidFill>
              <a:latin typeface="Times New Roman" panose="02020603050405020304" pitchFamily="18" charset="0"/>
              <a:cs typeface="Times New Roman" panose="02020603050405020304" pitchFamily="18" charset="0"/>
            </a:endParaRPr>
          </a:p>
          <a:p>
            <a:pPr marL="0">
              <a:spcBef>
                <a:spcPts val="0"/>
              </a:spcBef>
            </a:pPr>
            <a:endParaRPr lang="ru-RU" sz="2000" dirty="0"/>
          </a:p>
        </p:txBody>
      </p:sp>
      <p:sp>
        <p:nvSpPr>
          <p:cNvPr id="3" name="Заголовок 2"/>
          <p:cNvSpPr>
            <a:spLocks noGrp="1"/>
          </p:cNvSpPr>
          <p:nvPr>
            <p:ph type="title"/>
          </p:nvPr>
        </p:nvSpPr>
        <p:spPr>
          <a:xfrm>
            <a:off x="251520" y="195486"/>
            <a:ext cx="8640960" cy="864096"/>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Упрощенная система налогообложения (УСН)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26.2 НК РФ</a:t>
            </a:r>
            <a:endParaRPr lang="ru-RU" dirty="0"/>
          </a:p>
        </p:txBody>
      </p:sp>
      <p:sp>
        <p:nvSpPr>
          <p:cNvPr id="4" name="Номер слайда 3"/>
          <p:cNvSpPr>
            <a:spLocks noGrp="1"/>
          </p:cNvSpPr>
          <p:nvPr>
            <p:ph type="sldNum" sz="quarter" idx="11"/>
          </p:nvPr>
        </p:nvSpPr>
        <p:spPr/>
        <p:txBody>
          <a:bodyPr/>
          <a:lstStyle/>
          <a:p>
            <a:fld id="{E20E89E6-FE54-4E13-859C-1FA908D70D39}" type="slidenum">
              <a:rPr lang="ru-RU" smtClean="0">
                <a:solidFill>
                  <a:prstClr val="white"/>
                </a:solidFill>
              </a:rPr>
              <a:pPr/>
              <a:t>8</a:t>
            </a:fld>
            <a:endParaRPr lang="ru-RU" dirty="0">
              <a:solidFill>
                <a:prstClr val="white"/>
              </a:solidFill>
            </a:endParaRPr>
          </a:p>
        </p:txBody>
      </p:sp>
    </p:spTree>
    <p:extLst>
      <p:ext uri="{BB962C8B-B14F-4D97-AF65-F5344CB8AC3E}">
        <p14:creationId xmlns:p14="http://schemas.microsoft.com/office/powerpoint/2010/main" val="4160944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059582"/>
            <a:ext cx="8208912" cy="3816423"/>
          </a:xfrm>
        </p:spPr>
        <p:txBody>
          <a:bodyPr/>
          <a:lstStyle/>
          <a:p>
            <a:pPr lvl="3" indent="281637" algn="ctr" defTabSz="815195"/>
            <a:r>
              <a:rPr lang="ru-RU" sz="2000" b="1" dirty="0" smtClean="0">
                <a:solidFill>
                  <a:srgbClr val="005AA9"/>
                </a:solidFill>
                <a:latin typeface="Times New Roman" panose="02020603050405020304" pitchFamily="18" charset="0"/>
                <a:cs typeface="Times New Roman" panose="02020603050405020304" pitchFamily="18" charset="0"/>
              </a:rPr>
              <a:t>(продолжение) </a:t>
            </a:r>
          </a:p>
          <a:p>
            <a:pPr lvl="3" indent="0" algn="ctr" defTabSz="815195"/>
            <a:r>
              <a:rPr lang="ru-RU" sz="1800" dirty="0" smtClean="0">
                <a:solidFill>
                  <a:srgbClr val="005AA9"/>
                </a:solidFill>
                <a:latin typeface="Times New Roman" panose="02020603050405020304" pitchFamily="18" charset="0"/>
                <a:cs typeface="Times New Roman" panose="02020603050405020304" pitchFamily="18" charset="0"/>
              </a:rPr>
              <a:t> </a:t>
            </a:r>
            <a:r>
              <a:rPr lang="ru-RU" sz="2000" dirty="0">
                <a:solidFill>
                  <a:srgbClr val="005AA9"/>
                </a:solidFill>
                <a:latin typeface="Times New Roman" panose="02020603050405020304" pitchFamily="18" charset="0"/>
                <a:cs typeface="Times New Roman" panose="02020603050405020304" pitchFamily="18" charset="0"/>
              </a:rPr>
              <a:t>Письмо Минфина Красноярского края </a:t>
            </a:r>
            <a:r>
              <a:rPr lang="ru-RU" sz="2000" b="1" dirty="0">
                <a:solidFill>
                  <a:srgbClr val="005AA9"/>
                </a:solidFill>
                <a:latin typeface="Times New Roman" panose="02020603050405020304" pitchFamily="18" charset="0"/>
                <a:cs typeface="Times New Roman" panose="02020603050405020304" pitchFamily="18" charset="0"/>
              </a:rPr>
              <a:t>от 22.12.2020 №</a:t>
            </a:r>
            <a:r>
              <a:rPr lang="ru-RU" sz="2000" b="1" dirty="0" smtClean="0">
                <a:solidFill>
                  <a:srgbClr val="005AA9"/>
                </a:solidFill>
                <a:latin typeface="Times New Roman" panose="02020603050405020304" pitchFamily="18" charset="0"/>
                <a:cs typeface="Times New Roman" panose="02020603050405020304" pitchFamily="18" charset="0"/>
              </a:rPr>
              <a:t>04-26/6912 </a:t>
            </a:r>
          </a:p>
          <a:p>
            <a:pPr lvl="3" indent="0" defTabSz="815195"/>
            <a:r>
              <a:rPr lang="ru-RU" sz="2000" b="1" dirty="0" smtClean="0">
                <a:solidFill>
                  <a:srgbClr val="005AA9"/>
                </a:solidFill>
                <a:latin typeface="Times New Roman" panose="02020603050405020304" pitchFamily="18" charset="0"/>
                <a:cs typeface="Times New Roman" panose="02020603050405020304" pitchFamily="18" charset="0"/>
              </a:rPr>
              <a:t>	</a:t>
            </a:r>
          </a:p>
          <a:p>
            <a:pPr lvl="3" indent="0" defTabSz="815195"/>
            <a:r>
              <a:rPr lang="ru-RU" sz="2000" b="1" dirty="0">
                <a:solidFill>
                  <a:srgbClr val="005AA9"/>
                </a:solidFill>
                <a:latin typeface="Times New Roman" panose="02020603050405020304" pitchFamily="18" charset="0"/>
                <a:cs typeface="Times New Roman" panose="02020603050405020304" pitchFamily="18" charset="0"/>
              </a:rPr>
              <a:t>	</a:t>
            </a:r>
            <a:r>
              <a:rPr lang="ru-RU" sz="2000" b="1" dirty="0" smtClean="0">
                <a:solidFill>
                  <a:srgbClr val="005AA9"/>
                </a:solidFill>
                <a:latin typeface="Times New Roman" panose="02020603050405020304" pitchFamily="18" charset="0"/>
                <a:cs typeface="Times New Roman" panose="02020603050405020304" pitchFamily="18" charset="0"/>
              </a:rPr>
              <a:t>ОТВЕТ</a:t>
            </a:r>
            <a:r>
              <a:rPr lang="ru-RU" sz="2000" b="1" dirty="0">
                <a:solidFill>
                  <a:srgbClr val="005AA9"/>
                </a:solidFill>
                <a:latin typeface="Times New Roman" panose="02020603050405020304" pitchFamily="18" charset="0"/>
                <a:cs typeface="Times New Roman" panose="02020603050405020304" pitchFamily="18" charset="0"/>
              </a:rPr>
              <a:t>. </a:t>
            </a:r>
            <a:r>
              <a:rPr lang="ru-RU" sz="2000" b="1" dirty="0" smtClean="0">
                <a:solidFill>
                  <a:srgbClr val="005AA9"/>
                </a:solidFill>
                <a:latin typeface="Times New Roman" panose="02020603050405020304" pitchFamily="18" charset="0"/>
                <a:cs typeface="Times New Roman" panose="02020603050405020304" pitchFamily="18" charset="0"/>
              </a:rPr>
              <a:t>Оплата </a:t>
            </a:r>
            <a:r>
              <a:rPr lang="ru-RU" sz="2000" b="1" dirty="0">
                <a:solidFill>
                  <a:srgbClr val="005AA9"/>
                </a:solidFill>
                <a:latin typeface="Times New Roman" panose="02020603050405020304" pitchFamily="18" charset="0"/>
                <a:cs typeface="Times New Roman" panose="02020603050405020304" pitchFamily="18" charset="0"/>
              </a:rPr>
              <a:t>труда работника, </a:t>
            </a:r>
            <a:r>
              <a:rPr lang="ru-RU" sz="2000" b="1" u="sng" dirty="0">
                <a:solidFill>
                  <a:srgbClr val="005AA9"/>
                </a:solidFill>
                <a:latin typeface="Times New Roman" panose="02020603050405020304" pitchFamily="18" charset="0"/>
                <a:cs typeface="Times New Roman" panose="02020603050405020304" pitchFamily="18" charset="0"/>
              </a:rPr>
              <a:t>переведенного </a:t>
            </a:r>
            <a:r>
              <a:rPr lang="ru-RU" sz="2000" b="1" dirty="0">
                <a:solidFill>
                  <a:srgbClr val="005AA9"/>
                </a:solidFill>
                <a:latin typeface="Times New Roman" panose="02020603050405020304" pitchFamily="18" charset="0"/>
                <a:cs typeface="Times New Roman" panose="02020603050405020304" pitchFamily="18" charset="0"/>
              </a:rPr>
              <a:t>работодателем на определенный срок </a:t>
            </a:r>
            <a:r>
              <a:rPr lang="ru-RU" sz="2000" b="1" u="sng" dirty="0">
                <a:solidFill>
                  <a:srgbClr val="005AA9"/>
                </a:solidFill>
                <a:latin typeface="Times New Roman" panose="02020603050405020304" pitchFamily="18" charset="0"/>
                <a:cs typeface="Times New Roman" panose="02020603050405020304" pitchFamily="18" charset="0"/>
              </a:rPr>
              <a:t>на условия неполного рабочего времени,</a:t>
            </a:r>
            <a:r>
              <a:rPr lang="ru-RU" sz="2000" b="1" dirty="0">
                <a:solidFill>
                  <a:srgbClr val="005AA9"/>
                </a:solidFill>
                <a:latin typeface="Times New Roman" panose="02020603050405020304" pitchFamily="18" charset="0"/>
                <a:cs typeface="Times New Roman" panose="02020603050405020304" pitchFamily="18" charset="0"/>
              </a:rPr>
              <a:t> регулируется нормами статьи 93 ТК РФ </a:t>
            </a:r>
            <a:r>
              <a:rPr lang="ru-RU" sz="2000" b="1" u="sng" dirty="0">
                <a:solidFill>
                  <a:srgbClr val="005AA9"/>
                </a:solidFill>
                <a:latin typeface="Times New Roman" panose="02020603050405020304" pitchFamily="18" charset="0"/>
                <a:cs typeface="Times New Roman" panose="02020603050405020304" pitchFamily="18" charset="0"/>
              </a:rPr>
              <a:t>и в пересчете на полную месячную ставку составляет величину не ниже размера МРОТ.</a:t>
            </a:r>
          </a:p>
          <a:p>
            <a:pPr lvl="3" indent="0" defTabSz="815195"/>
            <a:r>
              <a:rPr lang="ru-RU" sz="2000" b="1" dirty="0" smtClean="0">
                <a:solidFill>
                  <a:srgbClr val="005AA9"/>
                </a:solidFill>
                <a:latin typeface="Times New Roman" panose="02020603050405020304" pitchFamily="18" charset="0"/>
                <a:cs typeface="Times New Roman" panose="02020603050405020304" pitchFamily="18" charset="0"/>
              </a:rPr>
              <a:t>	Таким </a:t>
            </a:r>
            <a:r>
              <a:rPr lang="ru-RU" sz="2000" b="1" dirty="0">
                <a:solidFill>
                  <a:srgbClr val="005AA9"/>
                </a:solidFill>
                <a:latin typeface="Times New Roman" panose="02020603050405020304" pitchFamily="18" charset="0"/>
                <a:cs typeface="Times New Roman" panose="02020603050405020304" pitchFamily="18" charset="0"/>
              </a:rPr>
              <a:t>образом, налогоплательщики, указанные в пунктах 1 и 2 письма, вправе применить в налоговом периоде 2020 года пониженные ставки по УСН, установленные Законом края.</a:t>
            </a:r>
          </a:p>
          <a:p>
            <a:pPr lvl="3" indent="0" defTabSz="815195"/>
            <a:endParaRPr lang="ru-RU" sz="2000" b="1" dirty="0">
              <a:solidFill>
                <a:srgbClr val="005AA9"/>
              </a:solidFill>
              <a:latin typeface="Times New Roman" panose="02020603050405020304" pitchFamily="18" charset="0"/>
              <a:cs typeface="Times New Roman" panose="02020603050405020304" pitchFamily="18" charset="0"/>
            </a:endParaRPr>
          </a:p>
          <a:p>
            <a:pPr marL="0">
              <a:spcBef>
                <a:spcPts val="0"/>
              </a:spcBef>
            </a:pPr>
            <a:endParaRPr lang="ru-RU" sz="2000" dirty="0"/>
          </a:p>
        </p:txBody>
      </p:sp>
      <p:sp>
        <p:nvSpPr>
          <p:cNvPr id="3" name="Заголовок 2"/>
          <p:cNvSpPr>
            <a:spLocks noGrp="1"/>
          </p:cNvSpPr>
          <p:nvPr>
            <p:ph type="title"/>
          </p:nvPr>
        </p:nvSpPr>
        <p:spPr>
          <a:xfrm>
            <a:off x="251520" y="195486"/>
            <a:ext cx="8640960" cy="864096"/>
          </a:xfrm>
          <a:solidFill>
            <a:srgbClr val="00B0F0"/>
          </a:solidFill>
        </p:spPr>
        <p:txBody>
          <a:bodyPr/>
          <a:lstStyle/>
          <a:p>
            <a:pPr algn="ctr"/>
            <a:r>
              <a:rPr lang="ru-RU" sz="2400" dirty="0">
                <a:solidFill>
                  <a:prstClr val="white"/>
                </a:solidFill>
                <a:latin typeface="Times New Roman" panose="02020603050405020304" pitchFamily="18" charset="0"/>
                <a:cs typeface="Times New Roman" panose="02020603050405020304" pitchFamily="18" charset="0"/>
              </a:rPr>
              <a:t>Упрощенная система налогообложения (УСН)</a:t>
            </a:r>
            <a:br>
              <a:rPr lang="ru-RU" sz="2400" dirty="0">
                <a:solidFill>
                  <a:prstClr val="white"/>
                </a:solidFill>
                <a:latin typeface="Times New Roman" panose="02020603050405020304" pitchFamily="18" charset="0"/>
                <a:cs typeface="Times New Roman" panose="02020603050405020304" pitchFamily="18" charset="0"/>
              </a:rPr>
            </a:br>
            <a:r>
              <a:rPr lang="ru-RU" sz="2400" dirty="0">
                <a:solidFill>
                  <a:prstClr val="white"/>
                </a:solidFill>
                <a:latin typeface="Times New Roman" panose="02020603050405020304" pitchFamily="18" charset="0"/>
                <a:cs typeface="Times New Roman" panose="02020603050405020304" pitchFamily="18" charset="0"/>
              </a:rPr>
              <a:t>глава 26.2 НК РФ</a:t>
            </a:r>
            <a:endParaRPr lang="ru-RU" dirty="0"/>
          </a:p>
        </p:txBody>
      </p:sp>
      <p:sp>
        <p:nvSpPr>
          <p:cNvPr id="4" name="Номер слайда 3"/>
          <p:cNvSpPr>
            <a:spLocks noGrp="1"/>
          </p:cNvSpPr>
          <p:nvPr>
            <p:ph type="sldNum" sz="quarter" idx="11"/>
          </p:nvPr>
        </p:nvSpPr>
        <p:spPr/>
        <p:txBody>
          <a:bodyPr/>
          <a:lstStyle/>
          <a:p>
            <a:fld id="{E20E89E6-FE54-4E13-859C-1FA908D70D39}" type="slidenum">
              <a:rPr lang="ru-RU" smtClean="0">
                <a:solidFill>
                  <a:prstClr val="white"/>
                </a:solidFill>
              </a:rPr>
              <a:pPr/>
              <a:t>9</a:t>
            </a:fld>
            <a:endParaRPr lang="ru-RU" dirty="0">
              <a:solidFill>
                <a:prstClr val="white"/>
              </a:solidFill>
            </a:endParaRPr>
          </a:p>
        </p:txBody>
      </p:sp>
    </p:spTree>
    <p:extLst>
      <p:ext uri="{BB962C8B-B14F-4D97-AF65-F5344CB8AC3E}">
        <p14:creationId xmlns:p14="http://schemas.microsoft.com/office/powerpoint/2010/main" val="3389969901"/>
      </p:ext>
    </p:extLst>
  </p:cSld>
  <p:clrMapOvr>
    <a:masterClrMapping/>
  </p:clrMapOvr>
</p:sld>
</file>

<file path=ppt/theme/theme1.xml><?xml version="1.0" encoding="utf-8"?>
<a:theme xmlns:a="http://schemas.openxmlformats.org/drawingml/2006/main" name="Present_FNS2012_16-9">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2.xml><?xml version="1.0" encoding="utf-8"?>
<a:theme xmlns:a="http://schemas.openxmlformats.org/drawingml/2006/main" name="Тема Office">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Present_FNS2012_16-9</Template>
  <TotalTime>9645</TotalTime>
  <Words>2084</Words>
  <Application>Microsoft Office PowerPoint</Application>
  <PresentationFormat>Экран (16:9)</PresentationFormat>
  <Paragraphs>195</Paragraphs>
  <Slides>24</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24</vt:i4>
      </vt:variant>
    </vt:vector>
  </HeadingPairs>
  <TitlesOfParts>
    <vt:vector size="26" baseType="lpstr">
      <vt:lpstr>Present_FNS2012_16-9</vt:lpstr>
      <vt:lpstr>Тема Office</vt:lpstr>
      <vt:lpstr>«Актуальные вопросы, связанные с изменениями налогового законодательства с 2021 года в части налогов, уплачиваемых в связи с применением специальных налоговых режимов (УСН, ПСН)»</vt:lpstr>
      <vt:lpstr>Упрощенная система налогообложения (УСН) глава 26.2 НК РФ</vt:lpstr>
      <vt:lpstr>Упрощенная система налогообложения (УСН) глава 26.2 НК РФ</vt:lpstr>
      <vt:lpstr>Упрощенная система налогообложения (УСН) глава 26.2 НК РФ</vt:lpstr>
      <vt:lpstr>Упрощенная система налогообложения (УСН) глава 26.2 НК РФ</vt:lpstr>
      <vt:lpstr>Упрощенная система налогообложения (УСН) глава 26.2 НК РФ</vt:lpstr>
      <vt:lpstr>Упрощенная система налогообложения (УСН) глава 26.2 НК РФ</vt:lpstr>
      <vt:lpstr>Упрощенная система налогообложения (УСН) глава 26.2 НК РФ</vt:lpstr>
      <vt:lpstr>Упрощенная система налогообложения (УСН) глава 26.2 НК РФ</vt:lpstr>
      <vt:lpstr>Упрощенная система налогообложения (УСН) глава 26.2 НК РФ</vt:lpstr>
      <vt:lpstr>Упрощенная система налогообложения (УСН) глава 26.2 НК РФ</vt:lpstr>
      <vt:lpstr>Упрощенная система налогообложения (УСН) глава 26.2 НК РФ</vt:lpstr>
      <vt:lpstr>Упрощенная система налогообложения (УСН) глава 26.2 НК РФ</vt:lpstr>
      <vt:lpstr>Упрощенная система налогообложения (УСН) глава 26.2 НК РФ</vt:lpstr>
      <vt:lpstr>Патентная система налогообложения (ПСН) глава 26.5 НК РФ</vt:lpstr>
      <vt:lpstr>Патентная система налогообложения (ПСН) глава 26.5 НК РФ</vt:lpstr>
      <vt:lpstr>Патентная система налогообложения (ПСН) глава 26.5 НК РФ</vt:lpstr>
      <vt:lpstr>Патентная система налогообложения (ПСН) глава 26.5 НК РФ</vt:lpstr>
      <vt:lpstr>Патентная система налогообложения (ПСН) глава 26.5 НК РФ</vt:lpstr>
      <vt:lpstr>Патентная система налогообложения (ПСН) глава 26.5 НК РФ</vt:lpstr>
      <vt:lpstr>Патентная система налогообложения (ПСН) глава 26.5 НК РФ</vt:lpstr>
      <vt:lpstr>Патентная система налогообложения (ПСН) глава 26.5 НК РФ</vt:lpstr>
      <vt:lpstr>Патентная система налогообложения (ПСН) глава 26.5 НК РФ</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Козлова Ольга Васильевна</dc:creator>
  <cp:lastModifiedBy>Цыванюк Светлана Федоровна</cp:lastModifiedBy>
  <cp:revision>356</cp:revision>
  <dcterms:created xsi:type="dcterms:W3CDTF">2015-09-21T04:38:14Z</dcterms:created>
  <dcterms:modified xsi:type="dcterms:W3CDTF">2021-02-10T04:02:42Z</dcterms:modified>
</cp:coreProperties>
</file>